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1" r:id="rId12"/>
    <p:sldId id="273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8896"/>
    <a:srgbClr val="004B53"/>
    <a:srgbClr val="C9DDE1"/>
    <a:srgbClr val="93BEC6"/>
    <a:srgbClr val="29B6CD"/>
    <a:srgbClr val="85D1C9"/>
    <a:srgbClr val="3180B7"/>
    <a:srgbClr val="358AC4"/>
    <a:srgbClr val="9AF1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46"/>
    <p:restoredTop sz="79518"/>
  </p:normalViewPr>
  <p:slideViewPr>
    <p:cSldViewPr snapToGrid="0" snapToObjects="1">
      <p:cViewPr>
        <p:scale>
          <a:sx n="91" d="100"/>
          <a:sy n="91" d="100"/>
        </p:scale>
        <p:origin x="536" y="160"/>
      </p:cViewPr>
      <p:guideLst/>
    </p:cSldViewPr>
  </p:slideViewPr>
  <p:notesTextViewPr>
    <p:cViewPr>
      <p:scale>
        <a:sx n="120" d="100"/>
        <a:sy n="1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DEC89C-F455-B340-AD5C-D1357C3FD288}" type="doc">
      <dgm:prSet loTypeId="urn:microsoft.com/office/officeart/2005/8/layout/hProcess9" loCatId="" qsTypeId="urn:microsoft.com/office/officeart/2005/8/quickstyle/simple1" qsCatId="simple" csTypeId="urn:microsoft.com/office/officeart/2005/8/colors/accent1_2" csCatId="accent1" phldr="1"/>
      <dgm:spPr/>
    </dgm:pt>
    <dgm:pt modelId="{65FBB715-F55B-9A44-A321-02A49D5C03F3}">
      <dgm:prSet phldrT="[Text]" custT="1"/>
      <dgm:spPr>
        <a:solidFill>
          <a:srgbClr val="008896"/>
        </a:solidFill>
        <a:ln w="25400">
          <a:solidFill>
            <a:srgbClr val="FFFFFF"/>
          </a:solidFill>
        </a:ln>
      </dgm:spPr>
      <dgm:t>
        <a:bodyPr/>
        <a:lstStyle/>
        <a:p>
          <a:r>
            <a:rPr lang="en-US" altLang="zh-TW" sz="2000" dirty="0">
              <a:latin typeface="+mn-lt"/>
              <a:cs typeface="Calibri" panose="020F0502020204030204" pitchFamily="34" charset="0"/>
            </a:rPr>
            <a:t>Sampling</a:t>
          </a:r>
          <a:r>
            <a:rPr lang="zh-TW" altLang="en-US" sz="2000" dirty="0">
              <a:latin typeface="+mn-lt"/>
              <a:cs typeface="Calibri" panose="020F0502020204030204" pitchFamily="34" charset="0"/>
            </a:rPr>
            <a:t> </a:t>
          </a:r>
          <a:r>
            <a:rPr lang="en-US" altLang="zh-TW" sz="2000" dirty="0">
              <a:latin typeface="+mn-lt"/>
              <a:cs typeface="Calibri" panose="020F0502020204030204" pitchFamily="34" charset="0"/>
            </a:rPr>
            <a:t>noise</a:t>
          </a:r>
          <a:endParaRPr lang="en-GB" sz="2000" dirty="0">
            <a:latin typeface="+mn-lt"/>
            <a:cs typeface="Calibri" panose="020F0502020204030204" pitchFamily="34" charset="0"/>
          </a:endParaRPr>
        </a:p>
      </dgm:t>
    </dgm:pt>
    <dgm:pt modelId="{A627F5AF-9646-2743-A8EA-7B17EBBB4C9B}" type="parTrans" cxnId="{F471553B-EB29-9B44-9697-862C640BD539}">
      <dgm:prSet/>
      <dgm:spPr/>
      <dgm:t>
        <a:bodyPr/>
        <a:lstStyle/>
        <a:p>
          <a:endParaRPr lang="en-GB" sz="2000">
            <a:latin typeface="+mn-lt"/>
            <a:cs typeface="Calibri" panose="020F0502020204030204" pitchFamily="34" charset="0"/>
          </a:endParaRPr>
        </a:p>
      </dgm:t>
    </dgm:pt>
    <dgm:pt modelId="{365216B0-9676-5143-8B4B-E8C7BE2E6573}" type="sibTrans" cxnId="{F471553B-EB29-9B44-9697-862C640BD539}">
      <dgm:prSet/>
      <dgm:spPr/>
      <dgm:t>
        <a:bodyPr/>
        <a:lstStyle/>
        <a:p>
          <a:endParaRPr lang="en-GB" sz="2000">
            <a:latin typeface="+mn-lt"/>
            <a:cs typeface="Calibri" panose="020F0502020204030204" pitchFamily="34" charset="0"/>
          </a:endParaRPr>
        </a:p>
      </dgm:t>
    </dgm:pt>
    <dgm:pt modelId="{E206254B-E69D-1C48-99B3-38063D5D1F0E}">
      <dgm:prSet phldrT="[Text]" custT="1"/>
      <dgm:spPr>
        <a:solidFill>
          <a:srgbClr val="29B6CD"/>
        </a:solidFill>
        <a:ln w="25400">
          <a:solidFill>
            <a:schemeClr val="bg1"/>
          </a:solidFill>
        </a:ln>
      </dgm:spPr>
      <dgm:t>
        <a:bodyPr/>
        <a:lstStyle/>
        <a:p>
          <a:r>
            <a:rPr lang="en-US" altLang="zh-TW" sz="2000" dirty="0" err="1">
              <a:latin typeface="+mn-lt"/>
              <a:cs typeface="Calibri" panose="020F0502020204030204" pitchFamily="34" charset="0"/>
            </a:rPr>
            <a:t>Charactersing</a:t>
          </a:r>
          <a:r>
            <a:rPr lang="zh-TW" altLang="en-US" sz="2000" dirty="0">
              <a:latin typeface="+mn-lt"/>
              <a:cs typeface="Calibri" panose="020F0502020204030204" pitchFamily="34" charset="0"/>
            </a:rPr>
            <a:t> </a:t>
          </a:r>
          <a:r>
            <a:rPr lang="en-US" altLang="zh-TW" sz="2000" dirty="0">
              <a:latin typeface="+mn-lt"/>
              <a:cs typeface="Calibri" panose="020F0502020204030204" pitchFamily="34" charset="0"/>
            </a:rPr>
            <a:t>noise</a:t>
          </a:r>
          <a:endParaRPr lang="en-GB" sz="2000" dirty="0">
            <a:latin typeface="+mn-lt"/>
            <a:cs typeface="Calibri" panose="020F0502020204030204" pitchFamily="34" charset="0"/>
          </a:endParaRPr>
        </a:p>
      </dgm:t>
    </dgm:pt>
    <dgm:pt modelId="{0D9F049D-3AA1-5543-A3C7-A7E3C342698A}" type="parTrans" cxnId="{7C81C05D-1D13-A046-B1F1-3414EB52188F}">
      <dgm:prSet/>
      <dgm:spPr/>
      <dgm:t>
        <a:bodyPr/>
        <a:lstStyle/>
        <a:p>
          <a:endParaRPr lang="en-GB" sz="2000">
            <a:latin typeface="+mn-lt"/>
            <a:cs typeface="Calibri" panose="020F0502020204030204" pitchFamily="34" charset="0"/>
          </a:endParaRPr>
        </a:p>
      </dgm:t>
    </dgm:pt>
    <dgm:pt modelId="{BC389A01-F5D6-EC4B-82CA-B115D9DFC10F}" type="sibTrans" cxnId="{7C81C05D-1D13-A046-B1F1-3414EB52188F}">
      <dgm:prSet/>
      <dgm:spPr/>
      <dgm:t>
        <a:bodyPr/>
        <a:lstStyle/>
        <a:p>
          <a:endParaRPr lang="en-GB" sz="2000">
            <a:latin typeface="+mn-lt"/>
            <a:cs typeface="Calibri" panose="020F0502020204030204" pitchFamily="34" charset="0"/>
          </a:endParaRPr>
        </a:p>
      </dgm:t>
    </dgm:pt>
    <dgm:pt modelId="{207A80DF-C489-894C-9EF0-0D78E991F9F9}">
      <dgm:prSet phldrT="[Text]" custT="1"/>
      <dgm:spPr>
        <a:solidFill>
          <a:srgbClr val="93BEC6"/>
        </a:solidFill>
        <a:ln w="25400">
          <a:solidFill>
            <a:srgbClr val="FFFFFF"/>
          </a:solidFill>
        </a:ln>
      </dgm:spPr>
      <dgm:t>
        <a:bodyPr/>
        <a:lstStyle/>
        <a:p>
          <a:r>
            <a:rPr lang="en-US" altLang="zh-TW" sz="2000" dirty="0">
              <a:latin typeface="+mn-lt"/>
              <a:cs typeface="Calibri" panose="020F0502020204030204" pitchFamily="34" charset="0"/>
            </a:rPr>
            <a:t>Generating</a:t>
          </a:r>
          <a:r>
            <a:rPr lang="zh-TW" altLang="en-US" sz="2000" dirty="0">
              <a:latin typeface="+mn-lt"/>
              <a:cs typeface="Calibri" panose="020F0502020204030204" pitchFamily="34" charset="0"/>
            </a:rPr>
            <a:t> </a:t>
          </a:r>
          <a:r>
            <a:rPr lang="en-US" altLang="zh-TW" sz="2000" dirty="0">
              <a:latin typeface="+mn-lt"/>
              <a:cs typeface="Calibri" panose="020F0502020204030204" pitchFamily="34" charset="0"/>
            </a:rPr>
            <a:t>noise</a:t>
          </a:r>
          <a:endParaRPr lang="en-GB" sz="2000" dirty="0">
            <a:latin typeface="+mn-lt"/>
            <a:cs typeface="Calibri" panose="020F0502020204030204" pitchFamily="34" charset="0"/>
          </a:endParaRPr>
        </a:p>
      </dgm:t>
    </dgm:pt>
    <dgm:pt modelId="{CCD36727-4089-4C4C-9510-B8E19BC38B6C}" type="parTrans" cxnId="{980434C1-3C65-0A4F-B0D5-4ACE93F89789}">
      <dgm:prSet/>
      <dgm:spPr/>
      <dgm:t>
        <a:bodyPr/>
        <a:lstStyle/>
        <a:p>
          <a:endParaRPr lang="en-GB" sz="2000">
            <a:latin typeface="+mn-lt"/>
            <a:cs typeface="Calibri" panose="020F0502020204030204" pitchFamily="34" charset="0"/>
          </a:endParaRPr>
        </a:p>
      </dgm:t>
    </dgm:pt>
    <dgm:pt modelId="{D742DF6C-37AD-D54D-A878-42285AFD9F87}" type="sibTrans" cxnId="{980434C1-3C65-0A4F-B0D5-4ACE93F89789}">
      <dgm:prSet/>
      <dgm:spPr/>
      <dgm:t>
        <a:bodyPr/>
        <a:lstStyle/>
        <a:p>
          <a:endParaRPr lang="en-GB" sz="2000">
            <a:latin typeface="+mn-lt"/>
            <a:cs typeface="Calibri" panose="020F0502020204030204" pitchFamily="34" charset="0"/>
          </a:endParaRPr>
        </a:p>
      </dgm:t>
    </dgm:pt>
    <dgm:pt modelId="{17236FDA-A828-3742-ABC2-5C118C47897C}">
      <dgm:prSet phldrT="[Text]" custT="1"/>
      <dgm:spPr>
        <a:solidFill>
          <a:srgbClr val="004B53"/>
        </a:solidFill>
        <a:ln w="25400">
          <a:solidFill>
            <a:srgbClr val="FFFFFF"/>
          </a:solidFill>
        </a:ln>
      </dgm:spPr>
      <dgm:t>
        <a:bodyPr/>
        <a:lstStyle/>
        <a:p>
          <a:r>
            <a:rPr lang="en-US" altLang="zh-TW" sz="2000" dirty="0">
              <a:latin typeface="+mn-lt"/>
              <a:cs typeface="Calibri" panose="020F0502020204030204" pitchFamily="34" charset="0"/>
            </a:rPr>
            <a:t>Processing</a:t>
          </a:r>
          <a:r>
            <a:rPr lang="zh-TW" altLang="en-US" sz="2000" dirty="0">
              <a:latin typeface="+mn-lt"/>
              <a:cs typeface="Calibri" panose="020F0502020204030204" pitchFamily="34" charset="0"/>
            </a:rPr>
            <a:t> </a:t>
          </a:r>
          <a:r>
            <a:rPr lang="en-US" altLang="zh-TW" sz="2000" dirty="0">
              <a:latin typeface="+mn-lt"/>
              <a:cs typeface="Calibri" panose="020F0502020204030204" pitchFamily="34" charset="0"/>
            </a:rPr>
            <a:t>noise</a:t>
          </a:r>
          <a:endParaRPr lang="en-GB" sz="2000" dirty="0">
            <a:latin typeface="+mn-lt"/>
            <a:cs typeface="Calibri" panose="020F0502020204030204" pitchFamily="34" charset="0"/>
          </a:endParaRPr>
        </a:p>
      </dgm:t>
    </dgm:pt>
    <dgm:pt modelId="{C0F17FD4-31A8-5246-A7D6-40F303AA75B4}" type="parTrans" cxnId="{F7AE4FE0-E728-0145-AF3D-B0E2C1D99A52}">
      <dgm:prSet/>
      <dgm:spPr/>
      <dgm:t>
        <a:bodyPr/>
        <a:lstStyle/>
        <a:p>
          <a:endParaRPr lang="en-GB" sz="2000">
            <a:latin typeface="+mn-lt"/>
            <a:cs typeface="Calibri" panose="020F0502020204030204" pitchFamily="34" charset="0"/>
          </a:endParaRPr>
        </a:p>
      </dgm:t>
    </dgm:pt>
    <dgm:pt modelId="{289D2477-FDBF-8444-83A0-7014121A56AE}" type="sibTrans" cxnId="{F7AE4FE0-E728-0145-AF3D-B0E2C1D99A52}">
      <dgm:prSet/>
      <dgm:spPr/>
      <dgm:t>
        <a:bodyPr/>
        <a:lstStyle/>
        <a:p>
          <a:endParaRPr lang="en-GB" sz="2000">
            <a:latin typeface="+mn-lt"/>
            <a:cs typeface="Calibri" panose="020F0502020204030204" pitchFamily="34" charset="0"/>
          </a:endParaRPr>
        </a:p>
      </dgm:t>
    </dgm:pt>
    <dgm:pt modelId="{4246ADA9-E556-C946-921C-3FCDABBED547}" type="pres">
      <dgm:prSet presAssocID="{18DEC89C-F455-B340-AD5C-D1357C3FD288}" presName="CompostProcess" presStyleCnt="0">
        <dgm:presLayoutVars>
          <dgm:dir/>
          <dgm:resizeHandles val="exact"/>
        </dgm:presLayoutVars>
      </dgm:prSet>
      <dgm:spPr/>
    </dgm:pt>
    <dgm:pt modelId="{C8CC4183-6A24-EC4B-91EB-A039D6242205}" type="pres">
      <dgm:prSet presAssocID="{18DEC89C-F455-B340-AD5C-D1357C3FD288}" presName="arrow" presStyleLbl="bgShp" presStyleIdx="0" presStyleCnt="1"/>
      <dgm:spPr>
        <a:solidFill>
          <a:srgbClr val="C9DDE1"/>
        </a:solidFill>
      </dgm:spPr>
    </dgm:pt>
    <dgm:pt modelId="{359BAABB-88B7-AB4E-826C-1A9C08A56907}" type="pres">
      <dgm:prSet presAssocID="{18DEC89C-F455-B340-AD5C-D1357C3FD288}" presName="linearProcess" presStyleCnt="0"/>
      <dgm:spPr/>
    </dgm:pt>
    <dgm:pt modelId="{A639BF18-47B4-F74F-8B66-0EDA2CAE95B1}" type="pres">
      <dgm:prSet presAssocID="{65FBB715-F55B-9A44-A321-02A49D5C03F3}" presName="textNode" presStyleLbl="node1" presStyleIdx="0" presStyleCnt="4">
        <dgm:presLayoutVars>
          <dgm:bulletEnabled val="1"/>
        </dgm:presLayoutVars>
      </dgm:prSet>
      <dgm:spPr/>
    </dgm:pt>
    <dgm:pt modelId="{AF982E20-6050-BF49-BB3D-BAC9996B8BA9}" type="pres">
      <dgm:prSet presAssocID="{365216B0-9676-5143-8B4B-E8C7BE2E6573}" presName="sibTrans" presStyleCnt="0"/>
      <dgm:spPr/>
    </dgm:pt>
    <dgm:pt modelId="{9302F610-63B0-C247-B498-48B67A384273}" type="pres">
      <dgm:prSet presAssocID="{E206254B-E69D-1C48-99B3-38063D5D1F0E}" presName="textNode" presStyleLbl="node1" presStyleIdx="1" presStyleCnt="4">
        <dgm:presLayoutVars>
          <dgm:bulletEnabled val="1"/>
        </dgm:presLayoutVars>
      </dgm:prSet>
      <dgm:spPr/>
    </dgm:pt>
    <dgm:pt modelId="{965895BD-8650-FD44-B80C-38B91479F6D3}" type="pres">
      <dgm:prSet presAssocID="{BC389A01-F5D6-EC4B-82CA-B115D9DFC10F}" presName="sibTrans" presStyleCnt="0"/>
      <dgm:spPr/>
    </dgm:pt>
    <dgm:pt modelId="{C8C21B05-F3AE-8242-9CFC-57E8551D35D4}" type="pres">
      <dgm:prSet presAssocID="{207A80DF-C489-894C-9EF0-0D78E991F9F9}" presName="textNode" presStyleLbl="node1" presStyleIdx="2" presStyleCnt="4">
        <dgm:presLayoutVars>
          <dgm:bulletEnabled val="1"/>
        </dgm:presLayoutVars>
      </dgm:prSet>
      <dgm:spPr/>
    </dgm:pt>
    <dgm:pt modelId="{2E37D727-79B2-3240-BFDF-EDD7E624ECF6}" type="pres">
      <dgm:prSet presAssocID="{D742DF6C-37AD-D54D-A878-42285AFD9F87}" presName="sibTrans" presStyleCnt="0"/>
      <dgm:spPr/>
    </dgm:pt>
    <dgm:pt modelId="{F067EE75-682B-F64C-A5A8-51467A278FCC}" type="pres">
      <dgm:prSet presAssocID="{17236FDA-A828-3742-ABC2-5C118C47897C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1972D107-ABA5-1F4E-B608-FA014CB5B368}" type="presOf" srcId="{E206254B-E69D-1C48-99B3-38063D5D1F0E}" destId="{9302F610-63B0-C247-B498-48B67A384273}" srcOrd="0" destOrd="0" presId="urn:microsoft.com/office/officeart/2005/8/layout/hProcess9"/>
    <dgm:cxn modelId="{536EBB33-32EE-C243-9147-3BD6FB6EBFEB}" type="presOf" srcId="{207A80DF-C489-894C-9EF0-0D78E991F9F9}" destId="{C8C21B05-F3AE-8242-9CFC-57E8551D35D4}" srcOrd="0" destOrd="0" presId="urn:microsoft.com/office/officeart/2005/8/layout/hProcess9"/>
    <dgm:cxn modelId="{F471553B-EB29-9B44-9697-862C640BD539}" srcId="{18DEC89C-F455-B340-AD5C-D1357C3FD288}" destId="{65FBB715-F55B-9A44-A321-02A49D5C03F3}" srcOrd="0" destOrd="0" parTransId="{A627F5AF-9646-2743-A8EA-7B17EBBB4C9B}" sibTransId="{365216B0-9676-5143-8B4B-E8C7BE2E6573}"/>
    <dgm:cxn modelId="{77FFBA5B-BC7B-7F49-B199-78B9A6387551}" type="presOf" srcId="{18DEC89C-F455-B340-AD5C-D1357C3FD288}" destId="{4246ADA9-E556-C946-921C-3FCDABBED547}" srcOrd="0" destOrd="0" presId="urn:microsoft.com/office/officeart/2005/8/layout/hProcess9"/>
    <dgm:cxn modelId="{7C81C05D-1D13-A046-B1F1-3414EB52188F}" srcId="{18DEC89C-F455-B340-AD5C-D1357C3FD288}" destId="{E206254B-E69D-1C48-99B3-38063D5D1F0E}" srcOrd="1" destOrd="0" parTransId="{0D9F049D-3AA1-5543-A3C7-A7E3C342698A}" sibTransId="{BC389A01-F5D6-EC4B-82CA-B115D9DFC10F}"/>
    <dgm:cxn modelId="{F537547E-ECED-F540-B474-29FD56146CF9}" type="presOf" srcId="{65FBB715-F55B-9A44-A321-02A49D5C03F3}" destId="{A639BF18-47B4-F74F-8B66-0EDA2CAE95B1}" srcOrd="0" destOrd="0" presId="urn:microsoft.com/office/officeart/2005/8/layout/hProcess9"/>
    <dgm:cxn modelId="{84807AAF-07D5-A448-BA8D-CDE7A240D2A9}" type="presOf" srcId="{17236FDA-A828-3742-ABC2-5C118C47897C}" destId="{F067EE75-682B-F64C-A5A8-51467A278FCC}" srcOrd="0" destOrd="0" presId="urn:microsoft.com/office/officeart/2005/8/layout/hProcess9"/>
    <dgm:cxn modelId="{980434C1-3C65-0A4F-B0D5-4ACE93F89789}" srcId="{18DEC89C-F455-B340-AD5C-D1357C3FD288}" destId="{207A80DF-C489-894C-9EF0-0D78E991F9F9}" srcOrd="2" destOrd="0" parTransId="{CCD36727-4089-4C4C-9510-B8E19BC38B6C}" sibTransId="{D742DF6C-37AD-D54D-A878-42285AFD9F87}"/>
    <dgm:cxn modelId="{F7AE4FE0-E728-0145-AF3D-B0E2C1D99A52}" srcId="{18DEC89C-F455-B340-AD5C-D1357C3FD288}" destId="{17236FDA-A828-3742-ABC2-5C118C47897C}" srcOrd="3" destOrd="0" parTransId="{C0F17FD4-31A8-5246-A7D6-40F303AA75B4}" sibTransId="{289D2477-FDBF-8444-83A0-7014121A56AE}"/>
    <dgm:cxn modelId="{7FC43970-94C7-ED40-ABC1-6181DBC6636F}" type="presParOf" srcId="{4246ADA9-E556-C946-921C-3FCDABBED547}" destId="{C8CC4183-6A24-EC4B-91EB-A039D6242205}" srcOrd="0" destOrd="0" presId="urn:microsoft.com/office/officeart/2005/8/layout/hProcess9"/>
    <dgm:cxn modelId="{1068BC45-19B9-8442-88CC-73C71B4E8709}" type="presParOf" srcId="{4246ADA9-E556-C946-921C-3FCDABBED547}" destId="{359BAABB-88B7-AB4E-826C-1A9C08A56907}" srcOrd="1" destOrd="0" presId="urn:microsoft.com/office/officeart/2005/8/layout/hProcess9"/>
    <dgm:cxn modelId="{656AE0D2-853B-9A4A-80E9-33010C97573B}" type="presParOf" srcId="{359BAABB-88B7-AB4E-826C-1A9C08A56907}" destId="{A639BF18-47B4-F74F-8B66-0EDA2CAE95B1}" srcOrd="0" destOrd="0" presId="urn:microsoft.com/office/officeart/2005/8/layout/hProcess9"/>
    <dgm:cxn modelId="{67880667-7D38-2847-BB45-9AEA035785FF}" type="presParOf" srcId="{359BAABB-88B7-AB4E-826C-1A9C08A56907}" destId="{AF982E20-6050-BF49-BB3D-BAC9996B8BA9}" srcOrd="1" destOrd="0" presId="urn:microsoft.com/office/officeart/2005/8/layout/hProcess9"/>
    <dgm:cxn modelId="{FB2F80BC-00FE-524F-8424-449A97A42D8F}" type="presParOf" srcId="{359BAABB-88B7-AB4E-826C-1A9C08A56907}" destId="{9302F610-63B0-C247-B498-48B67A384273}" srcOrd="2" destOrd="0" presId="urn:microsoft.com/office/officeart/2005/8/layout/hProcess9"/>
    <dgm:cxn modelId="{D49FF375-E46F-D54F-8AB8-26CF16AA6633}" type="presParOf" srcId="{359BAABB-88B7-AB4E-826C-1A9C08A56907}" destId="{965895BD-8650-FD44-B80C-38B91479F6D3}" srcOrd="3" destOrd="0" presId="urn:microsoft.com/office/officeart/2005/8/layout/hProcess9"/>
    <dgm:cxn modelId="{149631F2-B0E8-5345-8721-190D437E9BF3}" type="presParOf" srcId="{359BAABB-88B7-AB4E-826C-1A9C08A56907}" destId="{C8C21B05-F3AE-8242-9CFC-57E8551D35D4}" srcOrd="4" destOrd="0" presId="urn:microsoft.com/office/officeart/2005/8/layout/hProcess9"/>
    <dgm:cxn modelId="{A5A983D8-6EF7-E94B-9252-6C3D99FC46FA}" type="presParOf" srcId="{359BAABB-88B7-AB4E-826C-1A9C08A56907}" destId="{2E37D727-79B2-3240-BFDF-EDD7E624ECF6}" srcOrd="5" destOrd="0" presId="urn:microsoft.com/office/officeart/2005/8/layout/hProcess9"/>
    <dgm:cxn modelId="{A1933432-8201-B74B-A5A2-B2B21C76D017}" type="presParOf" srcId="{359BAABB-88B7-AB4E-826C-1A9C08A56907}" destId="{F067EE75-682B-F64C-A5A8-51467A278FCC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ED35F1F-3429-0742-A048-A1AD6BF1B4D7}" type="doc">
      <dgm:prSet loTypeId="urn:microsoft.com/office/officeart/2005/8/layout/hierarchy4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82C85201-6EAA-984D-929A-DEA08FE9E7BA}">
      <dgm:prSet phldrT="[Text]" custT="1"/>
      <dgm:spPr>
        <a:solidFill>
          <a:srgbClr val="008896"/>
        </a:solidFill>
      </dgm:spPr>
      <dgm:t>
        <a:bodyPr/>
        <a:lstStyle/>
        <a:p>
          <a:r>
            <a:rPr lang="en-US" altLang="zh-TW" sz="2400" b="1" dirty="0"/>
            <a:t>98%</a:t>
          </a:r>
          <a:endParaRPr lang="en-GB" altLang="zh-TW" sz="2400" b="1" dirty="0"/>
        </a:p>
        <a:p>
          <a:r>
            <a:rPr lang="en-US" altLang="zh-TW" sz="2000" dirty="0"/>
            <a:t>overall</a:t>
          </a:r>
          <a:r>
            <a:rPr lang="zh-TW" altLang="en-US" sz="2000" dirty="0"/>
            <a:t> </a:t>
          </a:r>
          <a:r>
            <a:rPr lang="en-US" altLang="zh-TW" sz="2000" dirty="0"/>
            <a:t>accuracy</a:t>
          </a:r>
          <a:r>
            <a:rPr lang="zh-TW" altLang="en-US" sz="2000" dirty="0"/>
            <a:t> </a:t>
          </a:r>
          <a:endParaRPr lang="en-GB" sz="2000" dirty="0"/>
        </a:p>
      </dgm:t>
    </dgm:pt>
    <dgm:pt modelId="{39766CF8-9269-4A40-92C1-BBBA28964565}" type="parTrans" cxnId="{74946B5D-692C-AE4B-81CA-BBF1D2CE6FB3}">
      <dgm:prSet/>
      <dgm:spPr/>
      <dgm:t>
        <a:bodyPr/>
        <a:lstStyle/>
        <a:p>
          <a:endParaRPr lang="en-GB" sz="2000"/>
        </a:p>
      </dgm:t>
    </dgm:pt>
    <dgm:pt modelId="{DD546A5D-3464-7644-9F23-C300C36039CF}" type="sibTrans" cxnId="{74946B5D-692C-AE4B-81CA-BBF1D2CE6FB3}">
      <dgm:prSet/>
      <dgm:spPr/>
      <dgm:t>
        <a:bodyPr/>
        <a:lstStyle/>
        <a:p>
          <a:endParaRPr lang="en-GB" sz="2000"/>
        </a:p>
      </dgm:t>
    </dgm:pt>
    <dgm:pt modelId="{D6CA2361-8493-3349-8842-E05EE8C8229A}">
      <dgm:prSet phldrT="[Text]" custT="1"/>
      <dgm:spPr>
        <a:solidFill>
          <a:srgbClr val="29B6CD"/>
        </a:solidFill>
      </dgm:spPr>
      <dgm:t>
        <a:bodyPr/>
        <a:lstStyle/>
        <a:p>
          <a:r>
            <a:rPr lang="en-US" altLang="zh-TW" sz="2400" b="1" dirty="0"/>
            <a:t>100%</a:t>
          </a:r>
          <a:r>
            <a:rPr lang="zh-TW" altLang="en-US" sz="2400" b="1" dirty="0"/>
            <a:t> </a:t>
          </a:r>
          <a:endParaRPr lang="en-GB" altLang="zh-TW" sz="2400" b="1" dirty="0"/>
        </a:p>
        <a:p>
          <a:r>
            <a:rPr lang="en-US" altLang="zh-TW" sz="2000" dirty="0"/>
            <a:t>accuracy</a:t>
          </a:r>
          <a:r>
            <a:rPr lang="zh-TW" altLang="en-US" sz="2000" dirty="0"/>
            <a:t> </a:t>
          </a:r>
          <a:r>
            <a:rPr lang="en-US" altLang="zh-TW" sz="2000" dirty="0"/>
            <a:t>for</a:t>
          </a:r>
          <a:r>
            <a:rPr lang="zh-TW" altLang="en-US" sz="2000" dirty="0"/>
            <a:t> </a:t>
          </a:r>
          <a:r>
            <a:rPr lang="en-US" altLang="zh-TW" sz="2000" dirty="0"/>
            <a:t>samples</a:t>
          </a:r>
          <a:r>
            <a:rPr lang="zh-TW" altLang="en-US" sz="2000" dirty="0"/>
            <a:t> </a:t>
          </a:r>
          <a:r>
            <a:rPr lang="en-US" altLang="zh-TW" sz="2000" dirty="0"/>
            <a:t>with</a:t>
          </a:r>
          <a:r>
            <a:rPr lang="zh-TW" altLang="en-US" sz="2000" dirty="0"/>
            <a:t> </a:t>
          </a:r>
          <a:r>
            <a:rPr lang="en-US" altLang="zh-TW" sz="2000" dirty="0"/>
            <a:t>SNR&gt;1</a:t>
          </a:r>
          <a:endParaRPr lang="en-GB" sz="2000" dirty="0"/>
        </a:p>
      </dgm:t>
    </dgm:pt>
    <dgm:pt modelId="{2508A3C7-FCB6-3448-B1D8-CAA5F283996C}" type="parTrans" cxnId="{8F30E7B7-EA62-8447-8D99-3D2D460861E9}">
      <dgm:prSet/>
      <dgm:spPr/>
      <dgm:t>
        <a:bodyPr/>
        <a:lstStyle/>
        <a:p>
          <a:endParaRPr lang="en-GB" sz="2000"/>
        </a:p>
      </dgm:t>
    </dgm:pt>
    <dgm:pt modelId="{7235722D-2356-B44A-BB4E-2C3B1EF7B364}" type="sibTrans" cxnId="{8F30E7B7-EA62-8447-8D99-3D2D460861E9}">
      <dgm:prSet/>
      <dgm:spPr/>
      <dgm:t>
        <a:bodyPr/>
        <a:lstStyle/>
        <a:p>
          <a:endParaRPr lang="en-GB" sz="2000"/>
        </a:p>
      </dgm:t>
    </dgm:pt>
    <dgm:pt modelId="{651C5944-4D10-0947-B552-DE5135ED5507}">
      <dgm:prSet phldrT="[Text]" custT="1"/>
      <dgm:spPr>
        <a:solidFill>
          <a:srgbClr val="004B53"/>
        </a:solidFill>
      </dgm:spPr>
      <dgm:t>
        <a:bodyPr/>
        <a:lstStyle/>
        <a:p>
          <a:r>
            <a:rPr lang="en-US" altLang="zh-TW" sz="2400" b="1" dirty="0"/>
            <a:t>100%</a:t>
          </a:r>
        </a:p>
        <a:p>
          <a:r>
            <a:rPr lang="en-US" altLang="zh-TW" sz="2000" dirty="0"/>
            <a:t>accuracy</a:t>
          </a:r>
          <a:r>
            <a:rPr lang="zh-TW" altLang="en-US" sz="2000" dirty="0"/>
            <a:t> </a:t>
          </a:r>
          <a:r>
            <a:rPr lang="en-US" altLang="zh-TW" sz="2000" dirty="0"/>
            <a:t>on</a:t>
          </a:r>
          <a:r>
            <a:rPr lang="zh-TW" altLang="en-US" sz="2000" dirty="0"/>
            <a:t> </a:t>
          </a:r>
          <a:r>
            <a:rPr lang="en-US" altLang="zh-TW" sz="2000" dirty="0"/>
            <a:t>detecting</a:t>
          </a:r>
          <a:r>
            <a:rPr lang="zh-TW" altLang="en-US" sz="2000" dirty="0"/>
            <a:t> </a:t>
          </a:r>
          <a:r>
            <a:rPr lang="en-US" altLang="zh-TW" sz="2000" dirty="0"/>
            <a:t>real</a:t>
          </a:r>
          <a:r>
            <a:rPr lang="zh-TW" altLang="en-US" sz="2000" dirty="0"/>
            <a:t> </a:t>
          </a:r>
          <a:r>
            <a:rPr lang="en-US" altLang="zh-TW" sz="2000" dirty="0"/>
            <a:t>GW</a:t>
          </a:r>
          <a:r>
            <a:rPr lang="zh-TW" altLang="en-US" sz="2000" dirty="0"/>
            <a:t> </a:t>
          </a:r>
          <a:r>
            <a:rPr lang="en-US" altLang="zh-TW" sz="2000" dirty="0"/>
            <a:t>events</a:t>
          </a:r>
          <a:endParaRPr lang="en-GB" sz="2000" dirty="0"/>
        </a:p>
      </dgm:t>
    </dgm:pt>
    <dgm:pt modelId="{35A3BCA4-9171-BE47-8CC5-BCC0C9B67A70}" type="parTrans" cxnId="{50A069F6-E032-9A41-82B0-C23EF9BEC76C}">
      <dgm:prSet/>
      <dgm:spPr/>
      <dgm:t>
        <a:bodyPr/>
        <a:lstStyle/>
        <a:p>
          <a:endParaRPr lang="en-GB" sz="2000"/>
        </a:p>
      </dgm:t>
    </dgm:pt>
    <dgm:pt modelId="{6CDF4E93-05FF-E546-A19B-D39E9A8F3826}" type="sibTrans" cxnId="{50A069F6-E032-9A41-82B0-C23EF9BEC76C}">
      <dgm:prSet/>
      <dgm:spPr/>
      <dgm:t>
        <a:bodyPr/>
        <a:lstStyle/>
        <a:p>
          <a:endParaRPr lang="en-GB" sz="2000"/>
        </a:p>
      </dgm:t>
    </dgm:pt>
    <dgm:pt modelId="{BCFD57C5-466E-8342-8452-DC05EDE5F965}">
      <dgm:prSet phldrT="[Text]" custT="1"/>
      <dgm:spPr>
        <a:solidFill>
          <a:srgbClr val="93BEC6"/>
        </a:solidFill>
      </dgm:spPr>
      <dgm:t>
        <a:bodyPr/>
        <a:lstStyle/>
        <a:p>
          <a:r>
            <a:rPr lang="en-US" altLang="zh-TW" sz="2400" b="1" dirty="0"/>
            <a:t>97.45%</a:t>
          </a:r>
          <a:r>
            <a:rPr lang="zh-TW" altLang="en-US" sz="2400" b="1" dirty="0"/>
            <a:t> </a:t>
          </a:r>
          <a:endParaRPr lang="en-GB" altLang="zh-TW" sz="2400" b="1" dirty="0"/>
        </a:p>
        <a:p>
          <a:r>
            <a:rPr lang="en-US" altLang="zh-TW" sz="2000" dirty="0"/>
            <a:t>accuracy</a:t>
          </a:r>
          <a:r>
            <a:rPr lang="zh-TW" altLang="en-US" sz="2000" dirty="0"/>
            <a:t> </a:t>
          </a:r>
          <a:r>
            <a:rPr lang="en-US" altLang="zh-TW" sz="2000" dirty="0"/>
            <a:t>for</a:t>
          </a:r>
          <a:r>
            <a:rPr lang="zh-TW" altLang="en-US" sz="2000" dirty="0"/>
            <a:t> </a:t>
          </a:r>
          <a:r>
            <a:rPr lang="en-US" altLang="zh-TW" sz="2000" dirty="0"/>
            <a:t>samples</a:t>
          </a:r>
          <a:r>
            <a:rPr lang="zh-TW" altLang="en-US" sz="2000" dirty="0"/>
            <a:t> </a:t>
          </a:r>
          <a:r>
            <a:rPr lang="en-US" altLang="zh-TW" sz="2000" dirty="0"/>
            <a:t>with</a:t>
          </a:r>
          <a:r>
            <a:rPr lang="zh-TW" altLang="en-US" sz="2000" dirty="0"/>
            <a:t> </a:t>
          </a:r>
          <a:r>
            <a:rPr lang="en-US" altLang="zh-TW" sz="2000" dirty="0"/>
            <a:t>SNR&lt;1</a:t>
          </a:r>
          <a:r>
            <a:rPr lang="zh-TW" altLang="en-US" sz="2000" dirty="0"/>
            <a:t> </a:t>
          </a:r>
          <a:endParaRPr lang="en-GB" sz="2000" dirty="0"/>
        </a:p>
      </dgm:t>
    </dgm:pt>
    <dgm:pt modelId="{EEF5F6B4-4A5E-1F42-8221-4C3FAD3DF07D}" type="parTrans" cxnId="{F4EF9BBA-9D81-6641-9BE3-6145C50EC9CE}">
      <dgm:prSet/>
      <dgm:spPr/>
      <dgm:t>
        <a:bodyPr/>
        <a:lstStyle/>
        <a:p>
          <a:endParaRPr lang="en-GB" sz="2000"/>
        </a:p>
      </dgm:t>
    </dgm:pt>
    <dgm:pt modelId="{D264CBAE-C8C3-A54D-84C4-BF2DE2ED986F}" type="sibTrans" cxnId="{F4EF9BBA-9D81-6641-9BE3-6145C50EC9CE}">
      <dgm:prSet/>
      <dgm:spPr/>
      <dgm:t>
        <a:bodyPr/>
        <a:lstStyle/>
        <a:p>
          <a:endParaRPr lang="en-GB" sz="2000"/>
        </a:p>
      </dgm:t>
    </dgm:pt>
    <dgm:pt modelId="{4FCB1C83-9A9C-D343-9F65-70F7754B07FF}" type="pres">
      <dgm:prSet presAssocID="{BED35F1F-3429-0742-A048-A1AD6BF1B4D7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E142897-A87A-2C45-817D-07188861F51E}" type="pres">
      <dgm:prSet presAssocID="{82C85201-6EAA-984D-929A-DEA08FE9E7BA}" presName="vertOne" presStyleCnt="0"/>
      <dgm:spPr/>
    </dgm:pt>
    <dgm:pt modelId="{B789E137-97BB-F146-9532-C7A3156C0CA9}" type="pres">
      <dgm:prSet presAssocID="{82C85201-6EAA-984D-929A-DEA08FE9E7BA}" presName="txOne" presStyleLbl="node0" presStyleIdx="0" presStyleCnt="4" custLinFactNeighborX="12404">
        <dgm:presLayoutVars>
          <dgm:chPref val="3"/>
        </dgm:presLayoutVars>
      </dgm:prSet>
      <dgm:spPr/>
    </dgm:pt>
    <dgm:pt modelId="{396BF33E-3391-DC4D-BB24-99FF539C65E5}" type="pres">
      <dgm:prSet presAssocID="{82C85201-6EAA-984D-929A-DEA08FE9E7BA}" presName="horzOne" presStyleCnt="0"/>
      <dgm:spPr/>
    </dgm:pt>
    <dgm:pt modelId="{0EC4E42D-87F6-564C-ACF1-AA151A53B787}" type="pres">
      <dgm:prSet presAssocID="{DD546A5D-3464-7644-9F23-C300C36039CF}" presName="sibSpaceOne" presStyleCnt="0"/>
      <dgm:spPr/>
    </dgm:pt>
    <dgm:pt modelId="{319AEC28-19F3-604E-8593-D7373AF90809}" type="pres">
      <dgm:prSet presAssocID="{D6CA2361-8493-3349-8842-E05EE8C8229A}" presName="vertOne" presStyleCnt="0"/>
      <dgm:spPr/>
    </dgm:pt>
    <dgm:pt modelId="{11B8BC67-0F10-294C-AF7C-F36DFA19AB80}" type="pres">
      <dgm:prSet presAssocID="{D6CA2361-8493-3349-8842-E05EE8C8229A}" presName="txOne" presStyleLbl="node0" presStyleIdx="1" presStyleCnt="4" custLinFactNeighborX="1008">
        <dgm:presLayoutVars>
          <dgm:chPref val="3"/>
        </dgm:presLayoutVars>
      </dgm:prSet>
      <dgm:spPr/>
    </dgm:pt>
    <dgm:pt modelId="{98558D54-78F3-994A-B166-B9C0419658D1}" type="pres">
      <dgm:prSet presAssocID="{D6CA2361-8493-3349-8842-E05EE8C8229A}" presName="horzOne" presStyleCnt="0"/>
      <dgm:spPr/>
    </dgm:pt>
    <dgm:pt modelId="{C99B541A-21E0-2749-AA0D-3251543A9AA5}" type="pres">
      <dgm:prSet presAssocID="{7235722D-2356-B44A-BB4E-2C3B1EF7B364}" presName="sibSpaceOne" presStyleCnt="0"/>
      <dgm:spPr/>
    </dgm:pt>
    <dgm:pt modelId="{15CDD78F-F43E-6042-A6EF-2FA42B76C319}" type="pres">
      <dgm:prSet presAssocID="{BCFD57C5-466E-8342-8452-DC05EDE5F965}" presName="vertOne" presStyleCnt="0"/>
      <dgm:spPr/>
    </dgm:pt>
    <dgm:pt modelId="{B1354767-629F-4546-835B-AB2A5BF95A7A}" type="pres">
      <dgm:prSet presAssocID="{BCFD57C5-466E-8342-8452-DC05EDE5F965}" presName="txOne" presStyleLbl="node0" presStyleIdx="2" presStyleCnt="4" custLinFactNeighborX="-10754">
        <dgm:presLayoutVars>
          <dgm:chPref val="3"/>
        </dgm:presLayoutVars>
      </dgm:prSet>
      <dgm:spPr/>
    </dgm:pt>
    <dgm:pt modelId="{BFF827EE-F076-FB40-9658-54483B8D5325}" type="pres">
      <dgm:prSet presAssocID="{BCFD57C5-466E-8342-8452-DC05EDE5F965}" presName="horzOne" presStyleCnt="0"/>
      <dgm:spPr/>
    </dgm:pt>
    <dgm:pt modelId="{17471BD2-2597-3942-AF77-431E6F22D410}" type="pres">
      <dgm:prSet presAssocID="{D264CBAE-C8C3-A54D-84C4-BF2DE2ED986F}" presName="sibSpaceOne" presStyleCnt="0"/>
      <dgm:spPr/>
    </dgm:pt>
    <dgm:pt modelId="{9B85AA8F-3BFB-E640-ABA9-EF47316FF238}" type="pres">
      <dgm:prSet presAssocID="{651C5944-4D10-0947-B552-DE5135ED5507}" presName="vertOne" presStyleCnt="0"/>
      <dgm:spPr/>
    </dgm:pt>
    <dgm:pt modelId="{565CFDD3-25DF-D341-85DE-55EA1AC641BD}" type="pres">
      <dgm:prSet presAssocID="{651C5944-4D10-0947-B552-DE5135ED5507}" presName="txOne" presStyleLbl="node0" presStyleIdx="3" presStyleCnt="4" custLinFactNeighborX="-22487">
        <dgm:presLayoutVars>
          <dgm:chPref val="3"/>
        </dgm:presLayoutVars>
      </dgm:prSet>
      <dgm:spPr/>
    </dgm:pt>
    <dgm:pt modelId="{0F856857-C6F7-5242-AA3A-6CADA3D2C492}" type="pres">
      <dgm:prSet presAssocID="{651C5944-4D10-0947-B552-DE5135ED5507}" presName="horzOne" presStyleCnt="0"/>
      <dgm:spPr/>
    </dgm:pt>
  </dgm:ptLst>
  <dgm:cxnLst>
    <dgm:cxn modelId="{74946B5D-692C-AE4B-81CA-BBF1D2CE6FB3}" srcId="{BED35F1F-3429-0742-A048-A1AD6BF1B4D7}" destId="{82C85201-6EAA-984D-929A-DEA08FE9E7BA}" srcOrd="0" destOrd="0" parTransId="{39766CF8-9269-4A40-92C1-BBBA28964565}" sibTransId="{DD546A5D-3464-7644-9F23-C300C36039CF}"/>
    <dgm:cxn modelId="{9CEA7B71-8DD8-0B40-8FCC-00ABA2310B6D}" type="presOf" srcId="{BED35F1F-3429-0742-A048-A1AD6BF1B4D7}" destId="{4FCB1C83-9A9C-D343-9F65-70F7754B07FF}" srcOrd="0" destOrd="0" presId="urn:microsoft.com/office/officeart/2005/8/layout/hierarchy4"/>
    <dgm:cxn modelId="{283A1DA5-079C-4747-89F8-3B3AE66F5940}" type="presOf" srcId="{D6CA2361-8493-3349-8842-E05EE8C8229A}" destId="{11B8BC67-0F10-294C-AF7C-F36DFA19AB80}" srcOrd="0" destOrd="0" presId="urn:microsoft.com/office/officeart/2005/8/layout/hierarchy4"/>
    <dgm:cxn modelId="{8F30E7B7-EA62-8447-8D99-3D2D460861E9}" srcId="{BED35F1F-3429-0742-A048-A1AD6BF1B4D7}" destId="{D6CA2361-8493-3349-8842-E05EE8C8229A}" srcOrd="1" destOrd="0" parTransId="{2508A3C7-FCB6-3448-B1D8-CAA5F283996C}" sibTransId="{7235722D-2356-B44A-BB4E-2C3B1EF7B364}"/>
    <dgm:cxn modelId="{F4EF9BBA-9D81-6641-9BE3-6145C50EC9CE}" srcId="{BED35F1F-3429-0742-A048-A1AD6BF1B4D7}" destId="{BCFD57C5-466E-8342-8452-DC05EDE5F965}" srcOrd="2" destOrd="0" parTransId="{EEF5F6B4-4A5E-1F42-8221-4C3FAD3DF07D}" sibTransId="{D264CBAE-C8C3-A54D-84C4-BF2DE2ED986F}"/>
    <dgm:cxn modelId="{C7FCDEC4-4CDF-7749-A029-E5E020E9D890}" type="presOf" srcId="{BCFD57C5-466E-8342-8452-DC05EDE5F965}" destId="{B1354767-629F-4546-835B-AB2A5BF95A7A}" srcOrd="0" destOrd="0" presId="urn:microsoft.com/office/officeart/2005/8/layout/hierarchy4"/>
    <dgm:cxn modelId="{139E92C7-4227-DF41-8BCA-04F6216922D9}" type="presOf" srcId="{651C5944-4D10-0947-B552-DE5135ED5507}" destId="{565CFDD3-25DF-D341-85DE-55EA1AC641BD}" srcOrd="0" destOrd="0" presId="urn:microsoft.com/office/officeart/2005/8/layout/hierarchy4"/>
    <dgm:cxn modelId="{56D316D6-6D39-A84E-805F-C39C44E7F395}" type="presOf" srcId="{82C85201-6EAA-984D-929A-DEA08FE9E7BA}" destId="{B789E137-97BB-F146-9532-C7A3156C0CA9}" srcOrd="0" destOrd="0" presId="urn:microsoft.com/office/officeart/2005/8/layout/hierarchy4"/>
    <dgm:cxn modelId="{50A069F6-E032-9A41-82B0-C23EF9BEC76C}" srcId="{BED35F1F-3429-0742-A048-A1AD6BF1B4D7}" destId="{651C5944-4D10-0947-B552-DE5135ED5507}" srcOrd="3" destOrd="0" parTransId="{35A3BCA4-9171-BE47-8CC5-BCC0C9B67A70}" sibTransId="{6CDF4E93-05FF-E546-A19B-D39E9A8F3826}"/>
    <dgm:cxn modelId="{538780FD-0EBD-9641-9875-9004883653EE}" type="presParOf" srcId="{4FCB1C83-9A9C-D343-9F65-70F7754B07FF}" destId="{4E142897-A87A-2C45-817D-07188861F51E}" srcOrd="0" destOrd="0" presId="urn:microsoft.com/office/officeart/2005/8/layout/hierarchy4"/>
    <dgm:cxn modelId="{A8DDA3E7-9E3E-A240-B939-AD03132348CD}" type="presParOf" srcId="{4E142897-A87A-2C45-817D-07188861F51E}" destId="{B789E137-97BB-F146-9532-C7A3156C0CA9}" srcOrd="0" destOrd="0" presId="urn:microsoft.com/office/officeart/2005/8/layout/hierarchy4"/>
    <dgm:cxn modelId="{DC0877C5-FEDD-804B-B4A9-1B4A893B0C47}" type="presParOf" srcId="{4E142897-A87A-2C45-817D-07188861F51E}" destId="{396BF33E-3391-DC4D-BB24-99FF539C65E5}" srcOrd="1" destOrd="0" presId="urn:microsoft.com/office/officeart/2005/8/layout/hierarchy4"/>
    <dgm:cxn modelId="{90CD80C4-44A0-7842-AACE-97CBA5198359}" type="presParOf" srcId="{4FCB1C83-9A9C-D343-9F65-70F7754B07FF}" destId="{0EC4E42D-87F6-564C-ACF1-AA151A53B787}" srcOrd="1" destOrd="0" presId="urn:microsoft.com/office/officeart/2005/8/layout/hierarchy4"/>
    <dgm:cxn modelId="{406D310C-7B30-CD45-B5D4-021B00FC960F}" type="presParOf" srcId="{4FCB1C83-9A9C-D343-9F65-70F7754B07FF}" destId="{319AEC28-19F3-604E-8593-D7373AF90809}" srcOrd="2" destOrd="0" presId="urn:microsoft.com/office/officeart/2005/8/layout/hierarchy4"/>
    <dgm:cxn modelId="{7DF1035F-B1CC-2040-8B70-152DE4D236DA}" type="presParOf" srcId="{319AEC28-19F3-604E-8593-D7373AF90809}" destId="{11B8BC67-0F10-294C-AF7C-F36DFA19AB80}" srcOrd="0" destOrd="0" presId="urn:microsoft.com/office/officeart/2005/8/layout/hierarchy4"/>
    <dgm:cxn modelId="{1887E8BB-402F-C24C-8EDD-8B0A9E026EF6}" type="presParOf" srcId="{319AEC28-19F3-604E-8593-D7373AF90809}" destId="{98558D54-78F3-994A-B166-B9C0419658D1}" srcOrd="1" destOrd="0" presId="urn:microsoft.com/office/officeart/2005/8/layout/hierarchy4"/>
    <dgm:cxn modelId="{D63BABB7-9349-8C48-8940-5FEADCDB2ECF}" type="presParOf" srcId="{4FCB1C83-9A9C-D343-9F65-70F7754B07FF}" destId="{C99B541A-21E0-2749-AA0D-3251543A9AA5}" srcOrd="3" destOrd="0" presId="urn:microsoft.com/office/officeart/2005/8/layout/hierarchy4"/>
    <dgm:cxn modelId="{A0649616-BE55-AA43-B9B2-AF4452F0D381}" type="presParOf" srcId="{4FCB1C83-9A9C-D343-9F65-70F7754B07FF}" destId="{15CDD78F-F43E-6042-A6EF-2FA42B76C319}" srcOrd="4" destOrd="0" presId="urn:microsoft.com/office/officeart/2005/8/layout/hierarchy4"/>
    <dgm:cxn modelId="{B810A0A5-6C32-274E-9DC1-387A6221ADA0}" type="presParOf" srcId="{15CDD78F-F43E-6042-A6EF-2FA42B76C319}" destId="{B1354767-629F-4546-835B-AB2A5BF95A7A}" srcOrd="0" destOrd="0" presId="urn:microsoft.com/office/officeart/2005/8/layout/hierarchy4"/>
    <dgm:cxn modelId="{2984101F-C0DB-C64A-BE57-2A8C07B05E71}" type="presParOf" srcId="{15CDD78F-F43E-6042-A6EF-2FA42B76C319}" destId="{BFF827EE-F076-FB40-9658-54483B8D5325}" srcOrd="1" destOrd="0" presId="urn:microsoft.com/office/officeart/2005/8/layout/hierarchy4"/>
    <dgm:cxn modelId="{4AAAD320-A533-9D41-8D4D-706B0413D29A}" type="presParOf" srcId="{4FCB1C83-9A9C-D343-9F65-70F7754B07FF}" destId="{17471BD2-2597-3942-AF77-431E6F22D410}" srcOrd="5" destOrd="0" presId="urn:microsoft.com/office/officeart/2005/8/layout/hierarchy4"/>
    <dgm:cxn modelId="{446AEDE2-AFBF-1D49-8657-92CC67828E11}" type="presParOf" srcId="{4FCB1C83-9A9C-D343-9F65-70F7754B07FF}" destId="{9B85AA8F-3BFB-E640-ABA9-EF47316FF238}" srcOrd="6" destOrd="0" presId="urn:microsoft.com/office/officeart/2005/8/layout/hierarchy4"/>
    <dgm:cxn modelId="{8670DFA9-B794-974F-8FC1-E603C8BF8EEE}" type="presParOf" srcId="{9B85AA8F-3BFB-E640-ABA9-EF47316FF238}" destId="{565CFDD3-25DF-D341-85DE-55EA1AC641BD}" srcOrd="0" destOrd="0" presId="urn:microsoft.com/office/officeart/2005/8/layout/hierarchy4"/>
    <dgm:cxn modelId="{04E75C6F-CD5B-414A-B70D-429B0D91B956}" type="presParOf" srcId="{9B85AA8F-3BFB-E640-ABA9-EF47316FF238}" destId="{0F856857-C6F7-5242-AA3A-6CADA3D2C492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CC4183-6A24-EC4B-91EB-A039D6242205}">
      <dsp:nvSpPr>
        <dsp:cNvPr id="0" name=""/>
        <dsp:cNvSpPr/>
      </dsp:nvSpPr>
      <dsp:spPr>
        <a:xfrm>
          <a:off x="802697" y="0"/>
          <a:ext cx="9097241" cy="1772598"/>
        </a:xfrm>
        <a:prstGeom prst="rightArrow">
          <a:avLst/>
        </a:prstGeom>
        <a:solidFill>
          <a:srgbClr val="C9DDE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39BF18-47B4-F74F-8B66-0EDA2CAE95B1}">
      <dsp:nvSpPr>
        <dsp:cNvPr id="0" name=""/>
        <dsp:cNvSpPr/>
      </dsp:nvSpPr>
      <dsp:spPr>
        <a:xfrm>
          <a:off x="3658" y="531779"/>
          <a:ext cx="2376737" cy="709039"/>
        </a:xfrm>
        <a:prstGeom prst="roundRect">
          <a:avLst/>
        </a:prstGeom>
        <a:solidFill>
          <a:srgbClr val="008896"/>
        </a:solidFill>
        <a:ln w="25400" cap="flat" cmpd="sng" algn="ctr">
          <a:solidFill>
            <a:srgbClr val="FFFFFF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+mn-lt"/>
              <a:cs typeface="Calibri" panose="020F0502020204030204" pitchFamily="34" charset="0"/>
            </a:rPr>
            <a:t>Sampling</a:t>
          </a:r>
          <a:r>
            <a:rPr lang="zh-TW" altLang="en-US" sz="2000" kern="1200" dirty="0">
              <a:latin typeface="+mn-lt"/>
              <a:cs typeface="Calibri" panose="020F0502020204030204" pitchFamily="34" charset="0"/>
            </a:rPr>
            <a:t> </a:t>
          </a:r>
          <a:r>
            <a:rPr lang="en-US" altLang="zh-TW" sz="2000" kern="1200" dirty="0">
              <a:latin typeface="+mn-lt"/>
              <a:cs typeface="Calibri" panose="020F0502020204030204" pitchFamily="34" charset="0"/>
            </a:rPr>
            <a:t>noise</a:t>
          </a:r>
          <a:endParaRPr lang="en-GB" sz="2000" kern="1200" dirty="0">
            <a:latin typeface="+mn-lt"/>
            <a:cs typeface="Calibri" panose="020F0502020204030204" pitchFamily="34" charset="0"/>
          </a:endParaRPr>
        </a:p>
      </dsp:txBody>
      <dsp:txXfrm>
        <a:off x="38270" y="566391"/>
        <a:ext cx="2307513" cy="639815"/>
      </dsp:txXfrm>
    </dsp:sp>
    <dsp:sp modelId="{9302F610-63B0-C247-B498-48B67A384273}">
      <dsp:nvSpPr>
        <dsp:cNvPr id="0" name=""/>
        <dsp:cNvSpPr/>
      </dsp:nvSpPr>
      <dsp:spPr>
        <a:xfrm>
          <a:off x="2776519" y="531779"/>
          <a:ext cx="2376737" cy="709039"/>
        </a:xfrm>
        <a:prstGeom prst="roundRect">
          <a:avLst/>
        </a:prstGeom>
        <a:solidFill>
          <a:srgbClr val="29B6CD"/>
        </a:solidFill>
        <a:ln w="254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 err="1">
              <a:latin typeface="+mn-lt"/>
              <a:cs typeface="Calibri" panose="020F0502020204030204" pitchFamily="34" charset="0"/>
            </a:rPr>
            <a:t>Charactersing</a:t>
          </a:r>
          <a:r>
            <a:rPr lang="zh-TW" altLang="en-US" sz="2000" kern="1200" dirty="0">
              <a:latin typeface="+mn-lt"/>
              <a:cs typeface="Calibri" panose="020F0502020204030204" pitchFamily="34" charset="0"/>
            </a:rPr>
            <a:t> </a:t>
          </a:r>
          <a:r>
            <a:rPr lang="en-US" altLang="zh-TW" sz="2000" kern="1200" dirty="0">
              <a:latin typeface="+mn-lt"/>
              <a:cs typeface="Calibri" panose="020F0502020204030204" pitchFamily="34" charset="0"/>
            </a:rPr>
            <a:t>noise</a:t>
          </a:r>
          <a:endParaRPr lang="en-GB" sz="2000" kern="1200" dirty="0">
            <a:latin typeface="+mn-lt"/>
            <a:cs typeface="Calibri" panose="020F0502020204030204" pitchFamily="34" charset="0"/>
          </a:endParaRPr>
        </a:p>
      </dsp:txBody>
      <dsp:txXfrm>
        <a:off x="2811131" y="566391"/>
        <a:ext cx="2307513" cy="639815"/>
      </dsp:txXfrm>
    </dsp:sp>
    <dsp:sp modelId="{C8C21B05-F3AE-8242-9CFC-57E8551D35D4}">
      <dsp:nvSpPr>
        <dsp:cNvPr id="0" name=""/>
        <dsp:cNvSpPr/>
      </dsp:nvSpPr>
      <dsp:spPr>
        <a:xfrm>
          <a:off x="5549379" y="531779"/>
          <a:ext cx="2376737" cy="709039"/>
        </a:xfrm>
        <a:prstGeom prst="roundRect">
          <a:avLst/>
        </a:prstGeom>
        <a:solidFill>
          <a:srgbClr val="93BEC6"/>
        </a:solidFill>
        <a:ln w="25400" cap="flat" cmpd="sng" algn="ctr">
          <a:solidFill>
            <a:srgbClr val="FFFFFF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+mn-lt"/>
              <a:cs typeface="Calibri" panose="020F0502020204030204" pitchFamily="34" charset="0"/>
            </a:rPr>
            <a:t>Generating</a:t>
          </a:r>
          <a:r>
            <a:rPr lang="zh-TW" altLang="en-US" sz="2000" kern="1200" dirty="0">
              <a:latin typeface="+mn-lt"/>
              <a:cs typeface="Calibri" panose="020F0502020204030204" pitchFamily="34" charset="0"/>
            </a:rPr>
            <a:t> </a:t>
          </a:r>
          <a:r>
            <a:rPr lang="en-US" altLang="zh-TW" sz="2000" kern="1200" dirty="0">
              <a:latin typeface="+mn-lt"/>
              <a:cs typeface="Calibri" panose="020F0502020204030204" pitchFamily="34" charset="0"/>
            </a:rPr>
            <a:t>noise</a:t>
          </a:r>
          <a:endParaRPr lang="en-GB" sz="2000" kern="1200" dirty="0">
            <a:latin typeface="+mn-lt"/>
            <a:cs typeface="Calibri" panose="020F0502020204030204" pitchFamily="34" charset="0"/>
          </a:endParaRPr>
        </a:p>
      </dsp:txBody>
      <dsp:txXfrm>
        <a:off x="5583991" y="566391"/>
        <a:ext cx="2307513" cy="639815"/>
      </dsp:txXfrm>
    </dsp:sp>
    <dsp:sp modelId="{F067EE75-682B-F64C-A5A8-51467A278FCC}">
      <dsp:nvSpPr>
        <dsp:cNvPr id="0" name=""/>
        <dsp:cNvSpPr/>
      </dsp:nvSpPr>
      <dsp:spPr>
        <a:xfrm>
          <a:off x="8322240" y="531779"/>
          <a:ext cx="2376737" cy="709039"/>
        </a:xfrm>
        <a:prstGeom prst="roundRect">
          <a:avLst/>
        </a:prstGeom>
        <a:solidFill>
          <a:srgbClr val="004B53"/>
        </a:solidFill>
        <a:ln w="25400" cap="flat" cmpd="sng" algn="ctr">
          <a:solidFill>
            <a:srgbClr val="FFFFFF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latin typeface="+mn-lt"/>
              <a:cs typeface="Calibri" panose="020F0502020204030204" pitchFamily="34" charset="0"/>
            </a:rPr>
            <a:t>Processing</a:t>
          </a:r>
          <a:r>
            <a:rPr lang="zh-TW" altLang="en-US" sz="2000" kern="1200" dirty="0">
              <a:latin typeface="+mn-lt"/>
              <a:cs typeface="Calibri" panose="020F0502020204030204" pitchFamily="34" charset="0"/>
            </a:rPr>
            <a:t> </a:t>
          </a:r>
          <a:r>
            <a:rPr lang="en-US" altLang="zh-TW" sz="2000" kern="1200" dirty="0">
              <a:latin typeface="+mn-lt"/>
              <a:cs typeface="Calibri" panose="020F0502020204030204" pitchFamily="34" charset="0"/>
            </a:rPr>
            <a:t>noise</a:t>
          </a:r>
          <a:endParaRPr lang="en-GB" sz="2000" kern="1200" dirty="0">
            <a:latin typeface="+mn-lt"/>
            <a:cs typeface="Calibri" panose="020F0502020204030204" pitchFamily="34" charset="0"/>
          </a:endParaRPr>
        </a:p>
      </dsp:txBody>
      <dsp:txXfrm>
        <a:off x="8356852" y="566391"/>
        <a:ext cx="2307513" cy="6398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89E137-97BB-F146-9532-C7A3156C0CA9}">
      <dsp:nvSpPr>
        <dsp:cNvPr id="0" name=""/>
        <dsp:cNvSpPr/>
      </dsp:nvSpPr>
      <dsp:spPr>
        <a:xfrm>
          <a:off x="315316" y="0"/>
          <a:ext cx="2521216" cy="1164278"/>
        </a:xfrm>
        <a:prstGeom prst="roundRect">
          <a:avLst>
            <a:gd name="adj" fmla="val 10000"/>
          </a:avLst>
        </a:prstGeom>
        <a:solidFill>
          <a:srgbClr val="00889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b="1" kern="1200" dirty="0"/>
            <a:t>98%</a:t>
          </a:r>
          <a:endParaRPr lang="en-GB" altLang="zh-TW" sz="2400" b="1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overall</a:t>
          </a:r>
          <a:r>
            <a:rPr lang="zh-TW" altLang="en-US" sz="2000" kern="1200" dirty="0"/>
            <a:t> </a:t>
          </a:r>
          <a:r>
            <a:rPr lang="en-US" altLang="zh-TW" sz="2000" kern="1200" dirty="0"/>
            <a:t>accuracy</a:t>
          </a:r>
          <a:r>
            <a:rPr lang="zh-TW" altLang="en-US" sz="2000" kern="1200" dirty="0"/>
            <a:t> </a:t>
          </a:r>
          <a:endParaRPr lang="en-GB" sz="2000" kern="1200" dirty="0"/>
        </a:p>
      </dsp:txBody>
      <dsp:txXfrm>
        <a:off x="349417" y="34101"/>
        <a:ext cx="2453014" cy="1096076"/>
      </dsp:txXfrm>
    </dsp:sp>
    <dsp:sp modelId="{11B8BC67-0F10-294C-AF7C-F36DFA19AB80}">
      <dsp:nvSpPr>
        <dsp:cNvPr id="0" name=""/>
        <dsp:cNvSpPr/>
      </dsp:nvSpPr>
      <dsp:spPr>
        <a:xfrm>
          <a:off x="2972779" y="0"/>
          <a:ext cx="2521216" cy="1164278"/>
        </a:xfrm>
        <a:prstGeom prst="roundRect">
          <a:avLst>
            <a:gd name="adj" fmla="val 10000"/>
          </a:avLst>
        </a:prstGeom>
        <a:solidFill>
          <a:srgbClr val="29B6C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b="1" kern="1200" dirty="0"/>
            <a:t>100%</a:t>
          </a:r>
          <a:r>
            <a:rPr lang="zh-TW" altLang="en-US" sz="2400" b="1" kern="1200" dirty="0"/>
            <a:t> </a:t>
          </a:r>
          <a:endParaRPr lang="en-GB" altLang="zh-TW" sz="2400" b="1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accuracy</a:t>
          </a:r>
          <a:r>
            <a:rPr lang="zh-TW" altLang="en-US" sz="2000" kern="1200" dirty="0"/>
            <a:t> </a:t>
          </a:r>
          <a:r>
            <a:rPr lang="en-US" altLang="zh-TW" sz="2000" kern="1200" dirty="0"/>
            <a:t>for</a:t>
          </a:r>
          <a:r>
            <a:rPr lang="zh-TW" altLang="en-US" sz="2000" kern="1200" dirty="0"/>
            <a:t> </a:t>
          </a:r>
          <a:r>
            <a:rPr lang="en-US" altLang="zh-TW" sz="2000" kern="1200" dirty="0"/>
            <a:t>samples</a:t>
          </a:r>
          <a:r>
            <a:rPr lang="zh-TW" altLang="en-US" sz="2000" kern="1200" dirty="0"/>
            <a:t> </a:t>
          </a:r>
          <a:r>
            <a:rPr lang="en-US" altLang="zh-TW" sz="2000" kern="1200" dirty="0"/>
            <a:t>with</a:t>
          </a:r>
          <a:r>
            <a:rPr lang="zh-TW" altLang="en-US" sz="2000" kern="1200" dirty="0"/>
            <a:t> </a:t>
          </a:r>
          <a:r>
            <a:rPr lang="en-US" altLang="zh-TW" sz="2000" kern="1200" dirty="0"/>
            <a:t>SNR&gt;1</a:t>
          </a:r>
          <a:endParaRPr lang="en-GB" sz="2000" kern="1200" dirty="0"/>
        </a:p>
      </dsp:txBody>
      <dsp:txXfrm>
        <a:off x="3006880" y="34101"/>
        <a:ext cx="2453014" cy="1096076"/>
      </dsp:txXfrm>
    </dsp:sp>
    <dsp:sp modelId="{B1354767-629F-4546-835B-AB2A5BF95A7A}">
      <dsp:nvSpPr>
        <dsp:cNvPr id="0" name=""/>
        <dsp:cNvSpPr/>
      </dsp:nvSpPr>
      <dsp:spPr>
        <a:xfrm>
          <a:off x="5621014" y="0"/>
          <a:ext cx="2521216" cy="1164278"/>
        </a:xfrm>
        <a:prstGeom prst="roundRect">
          <a:avLst>
            <a:gd name="adj" fmla="val 10000"/>
          </a:avLst>
        </a:prstGeom>
        <a:solidFill>
          <a:srgbClr val="93BEC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b="1" kern="1200" dirty="0"/>
            <a:t>97.45%</a:t>
          </a:r>
          <a:r>
            <a:rPr lang="zh-TW" altLang="en-US" sz="2400" b="1" kern="1200" dirty="0"/>
            <a:t> </a:t>
          </a:r>
          <a:endParaRPr lang="en-GB" altLang="zh-TW" sz="2400" b="1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accuracy</a:t>
          </a:r>
          <a:r>
            <a:rPr lang="zh-TW" altLang="en-US" sz="2000" kern="1200" dirty="0"/>
            <a:t> </a:t>
          </a:r>
          <a:r>
            <a:rPr lang="en-US" altLang="zh-TW" sz="2000" kern="1200" dirty="0"/>
            <a:t>for</a:t>
          </a:r>
          <a:r>
            <a:rPr lang="zh-TW" altLang="en-US" sz="2000" kern="1200" dirty="0"/>
            <a:t> </a:t>
          </a:r>
          <a:r>
            <a:rPr lang="en-US" altLang="zh-TW" sz="2000" kern="1200" dirty="0"/>
            <a:t>samples</a:t>
          </a:r>
          <a:r>
            <a:rPr lang="zh-TW" altLang="en-US" sz="2000" kern="1200" dirty="0"/>
            <a:t> </a:t>
          </a:r>
          <a:r>
            <a:rPr lang="en-US" altLang="zh-TW" sz="2000" kern="1200" dirty="0"/>
            <a:t>with</a:t>
          </a:r>
          <a:r>
            <a:rPr lang="zh-TW" altLang="en-US" sz="2000" kern="1200" dirty="0"/>
            <a:t> </a:t>
          </a:r>
          <a:r>
            <a:rPr lang="en-US" altLang="zh-TW" sz="2000" kern="1200" dirty="0"/>
            <a:t>SNR&lt;1</a:t>
          </a:r>
          <a:r>
            <a:rPr lang="zh-TW" altLang="en-US" sz="2000" kern="1200" dirty="0"/>
            <a:t> </a:t>
          </a:r>
          <a:endParaRPr lang="en-GB" sz="2000" kern="1200" dirty="0"/>
        </a:p>
      </dsp:txBody>
      <dsp:txXfrm>
        <a:off x="5655115" y="34101"/>
        <a:ext cx="2453014" cy="1096076"/>
      </dsp:txXfrm>
    </dsp:sp>
    <dsp:sp modelId="{565CFDD3-25DF-D341-85DE-55EA1AC641BD}">
      <dsp:nvSpPr>
        <dsp:cNvPr id="0" name=""/>
        <dsp:cNvSpPr/>
      </dsp:nvSpPr>
      <dsp:spPr>
        <a:xfrm>
          <a:off x="8269980" y="0"/>
          <a:ext cx="2521216" cy="1164278"/>
        </a:xfrm>
        <a:prstGeom prst="roundRect">
          <a:avLst>
            <a:gd name="adj" fmla="val 10000"/>
          </a:avLst>
        </a:prstGeom>
        <a:solidFill>
          <a:srgbClr val="004B5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b="1" kern="1200" dirty="0"/>
            <a:t>100%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accuracy</a:t>
          </a:r>
          <a:r>
            <a:rPr lang="zh-TW" altLang="en-US" sz="2000" kern="1200" dirty="0"/>
            <a:t> </a:t>
          </a:r>
          <a:r>
            <a:rPr lang="en-US" altLang="zh-TW" sz="2000" kern="1200" dirty="0"/>
            <a:t>on</a:t>
          </a:r>
          <a:r>
            <a:rPr lang="zh-TW" altLang="en-US" sz="2000" kern="1200" dirty="0"/>
            <a:t> </a:t>
          </a:r>
          <a:r>
            <a:rPr lang="en-US" altLang="zh-TW" sz="2000" kern="1200" dirty="0"/>
            <a:t>detecting</a:t>
          </a:r>
          <a:r>
            <a:rPr lang="zh-TW" altLang="en-US" sz="2000" kern="1200" dirty="0"/>
            <a:t> </a:t>
          </a:r>
          <a:r>
            <a:rPr lang="en-US" altLang="zh-TW" sz="2000" kern="1200" dirty="0"/>
            <a:t>real</a:t>
          </a:r>
          <a:r>
            <a:rPr lang="zh-TW" altLang="en-US" sz="2000" kern="1200" dirty="0"/>
            <a:t> </a:t>
          </a:r>
          <a:r>
            <a:rPr lang="en-US" altLang="zh-TW" sz="2000" kern="1200" dirty="0"/>
            <a:t>GW</a:t>
          </a:r>
          <a:r>
            <a:rPr lang="zh-TW" altLang="en-US" sz="2000" kern="1200" dirty="0"/>
            <a:t> </a:t>
          </a:r>
          <a:r>
            <a:rPr lang="en-US" altLang="zh-TW" sz="2000" kern="1200" dirty="0"/>
            <a:t>events</a:t>
          </a:r>
          <a:endParaRPr lang="en-GB" sz="2000" kern="1200" dirty="0"/>
        </a:p>
      </dsp:txBody>
      <dsp:txXfrm>
        <a:off x="8304081" y="34101"/>
        <a:ext cx="2453014" cy="10960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media/image1.tiff>
</file>

<file path=ppt/media/image10.png>
</file>

<file path=ppt/media/image11.tiff>
</file>

<file path=ppt/media/image12.tiff>
</file>

<file path=ppt/media/image13.tiff>
</file>

<file path=ppt/media/image2.png>
</file>

<file path=ppt/media/image3.png>
</file>

<file path=ppt/media/image4.tiff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474A9-F787-7C4E-B543-4DEBE379A8BC}" type="datetimeFigureOut">
              <a:rPr lang="en-US" smtClean="0"/>
              <a:t>3/16/20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586FB9-DF95-3049-89F3-6913D7115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562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586FB9-DF95-3049-89F3-6913D71155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6924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586FB9-DF95-3049-89F3-6913D711559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865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586FB9-DF95-3049-89F3-6913D71155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926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586FB9-DF95-3049-89F3-6913D711559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4880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 gravitational wave detector is a large scale Interferometer consisting of two orthogonal arms in an L shape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Passing gravitational waves will alternately stretch and squeeze the arms, thus changing the travel time of laser beams and shifting the phase alignment.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This phase difference measures the change in the arm length, therefore the gravitational wave strain.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The analytical search for gravitational wave candidates is achieved by both generic transient search and binary coalescence 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Generic transient search identifies potential gravitational wave signals by looking for coincident bursts of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excees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power in multiple detectors, almost in real time.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Binary coalescence search targets gravitational waves emitted by compact binary mergers using waveform modelling, in order to attain more confident measurements and more accurate parameter estimation.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This method employs the matched filtering technique to compare gravitational wave strain data with an extensive bank of theoretically predicted waveforms.</a:t>
            </a:r>
          </a:p>
          <a:p>
            <a:endParaRPr lang="en-GB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586FB9-DF95-3049-89F3-6913D711559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430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neural network consists of multiple layers. 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layer is made of multiple nodes.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Nodes in adjacent layers are connected to each other with the outputs of a layer becoming the inputs of the next one,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Hidden layers perform the functions of processing the data and transforming inputs to outputs.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Nodes are the points of computation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Weights signifies the importance of inputs for a specific task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Activation function determines the outputs from weighted inputs</a:t>
            </a:r>
          </a:p>
          <a:p>
            <a:b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neural network learn and predict.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learning refers to the process of finding the optimal weights to achieve the best performance for the task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predicting process applies the weights learned from the prior training and produce an output </a:t>
            </a:r>
            <a:r>
              <a:rPr lang="en-GB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accordingly.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/>
              <a:t>Why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586FB9-DF95-3049-89F3-6913D711559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600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 err="1"/>
              <a:t>Characterise</a:t>
            </a:r>
            <a:r>
              <a:rPr lang="en-US" dirty="0"/>
              <a:t> the detector noise using its power spectrum and simulate noise with </a:t>
            </a:r>
            <a:r>
              <a:rPr lang="en-US" dirty="0" err="1"/>
              <a:t>Gaussain</a:t>
            </a:r>
            <a:r>
              <a:rPr lang="en-US" dirty="0"/>
              <a:t> distributions of frequencies </a:t>
            </a:r>
          </a:p>
          <a:p>
            <a:pPr marL="228600" indent="-228600">
              <a:buAutoNum type="arabicPeriod"/>
            </a:pPr>
            <a:r>
              <a:rPr lang="en-US" dirty="0"/>
              <a:t>Simulate gravitational waveform using </a:t>
            </a:r>
            <a:r>
              <a:rPr lang="en-US" dirty="0" err="1"/>
              <a:t>PyCBC</a:t>
            </a:r>
            <a:r>
              <a:rPr lang="en-US" dirty="0"/>
              <a:t> by considering the component masses and luminosity distance </a:t>
            </a:r>
          </a:p>
          <a:p>
            <a:pPr marL="228600" indent="-228600">
              <a:buAutoNum type="arabicPeriod"/>
            </a:pPr>
            <a:r>
              <a:rPr lang="en-US" dirty="0"/>
              <a:t>Inject gravi</a:t>
            </a:r>
            <a:r>
              <a:rPr lang="en-US" altLang="zh-TW" dirty="0"/>
              <a:t>tational</a:t>
            </a:r>
            <a:r>
              <a:rPr lang="zh-TW" altLang="en-US" dirty="0"/>
              <a:t> </a:t>
            </a:r>
            <a:r>
              <a:rPr lang="en-US" altLang="zh-TW" dirty="0"/>
              <a:t>waveform</a:t>
            </a:r>
            <a:r>
              <a:rPr lang="zh-TW" altLang="en-US" dirty="0"/>
              <a:t> </a:t>
            </a:r>
            <a:r>
              <a:rPr lang="en-US" altLang="zh-TW" dirty="0"/>
              <a:t>into</a:t>
            </a:r>
            <a:r>
              <a:rPr lang="zh-TW" altLang="en-US" dirty="0"/>
              <a:t> </a:t>
            </a:r>
            <a:r>
              <a:rPr lang="en-US" altLang="zh-TW" dirty="0"/>
              <a:t>noise</a:t>
            </a:r>
            <a:r>
              <a:rPr lang="zh-TW" altLang="en-US" dirty="0"/>
              <a:t> </a:t>
            </a: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simulate</a:t>
            </a:r>
            <a:r>
              <a:rPr lang="zh-TW" altLang="en-US" dirty="0"/>
              <a:t> </a:t>
            </a:r>
            <a:r>
              <a:rPr lang="en-US" altLang="zh-TW" dirty="0"/>
              <a:t>strain</a:t>
            </a:r>
            <a:r>
              <a:rPr lang="zh-TW" altLang="en-US" dirty="0"/>
              <a:t> </a:t>
            </a:r>
            <a:r>
              <a:rPr lang="en-US" altLang="zh-TW" dirty="0"/>
              <a:t>data</a:t>
            </a:r>
            <a:r>
              <a:rPr lang="zh-TW" altLang="en-US" dirty="0"/>
              <a:t> </a:t>
            </a:r>
            <a:r>
              <a:rPr lang="en-US" altLang="zh-TW" dirty="0"/>
              <a:t>detected</a:t>
            </a:r>
            <a:r>
              <a:rPr lang="zh-TW" altLang="en-US" dirty="0"/>
              <a:t> </a:t>
            </a:r>
            <a:endParaRPr lang="en-GB" altLang="zh-TW" dirty="0"/>
          </a:p>
          <a:p>
            <a:pPr marL="228600" indent="-228600">
              <a:buAutoNum type="arabicPeriod"/>
            </a:pPr>
            <a:r>
              <a:rPr lang="en-US" altLang="zh-TW" dirty="0"/>
              <a:t>Generate</a:t>
            </a:r>
            <a:r>
              <a:rPr lang="zh-TW" altLang="en-US" dirty="0"/>
              <a:t> </a:t>
            </a:r>
            <a:r>
              <a:rPr lang="en-US" altLang="zh-TW" dirty="0"/>
              <a:t>large</a:t>
            </a:r>
            <a:r>
              <a:rPr lang="zh-TW" altLang="en-US" dirty="0"/>
              <a:t> </a:t>
            </a:r>
            <a:r>
              <a:rPr lang="en-US" altLang="zh-TW" dirty="0"/>
              <a:t>data</a:t>
            </a:r>
            <a:r>
              <a:rPr lang="zh-TW" altLang="en-US" dirty="0"/>
              <a:t> </a:t>
            </a:r>
            <a:r>
              <a:rPr lang="en-US" altLang="zh-TW" dirty="0"/>
              <a:t>sets</a:t>
            </a:r>
            <a:r>
              <a:rPr lang="zh-TW" altLang="en-US" dirty="0"/>
              <a:t> </a:t>
            </a:r>
            <a:r>
              <a:rPr lang="en-US" altLang="zh-TW" dirty="0"/>
              <a:t>for</a:t>
            </a:r>
            <a:r>
              <a:rPr lang="zh-TW" altLang="en-US" dirty="0"/>
              <a:t> </a:t>
            </a:r>
            <a:r>
              <a:rPr lang="en-US" altLang="zh-TW" dirty="0"/>
              <a:t>training</a:t>
            </a:r>
            <a:r>
              <a:rPr lang="zh-TW" altLang="en-US" dirty="0"/>
              <a:t> </a:t>
            </a:r>
            <a:r>
              <a:rPr lang="en-US" altLang="zh-TW" dirty="0"/>
              <a:t>the</a:t>
            </a:r>
            <a:r>
              <a:rPr lang="zh-TW" altLang="en-US" dirty="0"/>
              <a:t> </a:t>
            </a:r>
            <a:r>
              <a:rPr lang="en-US" altLang="zh-TW" dirty="0"/>
              <a:t>CNNs</a:t>
            </a:r>
          </a:p>
          <a:p>
            <a:pPr marL="228600" indent="-228600">
              <a:buAutoNum type="arabicPeriod"/>
            </a:pPr>
            <a:r>
              <a:rPr lang="en-US" altLang="zh-TW" dirty="0"/>
              <a:t>Construct</a:t>
            </a:r>
            <a:r>
              <a:rPr lang="zh-TW" altLang="en-US" dirty="0"/>
              <a:t> 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train</a:t>
            </a:r>
            <a:r>
              <a:rPr lang="zh-TW" altLang="en-US" dirty="0"/>
              <a:t> </a:t>
            </a:r>
            <a:r>
              <a:rPr lang="en-US" altLang="zh-TW" dirty="0"/>
              <a:t>the</a:t>
            </a:r>
            <a:r>
              <a:rPr lang="zh-TW" altLang="en-US" dirty="0"/>
              <a:t> </a:t>
            </a:r>
            <a:r>
              <a:rPr lang="en-US" altLang="zh-TW" dirty="0"/>
              <a:t>detection</a:t>
            </a:r>
            <a:r>
              <a:rPr lang="zh-TW" altLang="en-US" dirty="0"/>
              <a:t> </a:t>
            </a:r>
            <a:r>
              <a:rPr lang="en-US" altLang="zh-TW" dirty="0"/>
              <a:t>CNN</a:t>
            </a:r>
            <a:r>
              <a:rPr lang="zh-TW" altLang="en-US" dirty="0"/>
              <a:t> 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parameter</a:t>
            </a:r>
            <a:r>
              <a:rPr lang="zh-TW" altLang="en-US" dirty="0"/>
              <a:t> </a:t>
            </a:r>
            <a:r>
              <a:rPr lang="en-US" altLang="zh-TW" dirty="0"/>
              <a:t>estimation</a:t>
            </a:r>
            <a:r>
              <a:rPr lang="zh-TW" altLang="en-US" dirty="0"/>
              <a:t> </a:t>
            </a:r>
            <a:endParaRPr lang="en-GB" altLang="zh-TW" dirty="0"/>
          </a:p>
          <a:p>
            <a:pPr marL="228600" indent="-228600">
              <a:buAutoNum type="arabicPeriod"/>
            </a:pPr>
            <a:r>
              <a:rPr lang="en-US" altLang="zh-TW" dirty="0"/>
              <a:t>Obtain</a:t>
            </a:r>
            <a:r>
              <a:rPr lang="zh-TW" altLang="en-US" dirty="0"/>
              <a:t> </a:t>
            </a:r>
            <a:r>
              <a:rPr lang="en-US" altLang="zh-TW" dirty="0"/>
              <a:t>models</a:t>
            </a:r>
            <a:r>
              <a:rPr lang="zh-TW" altLang="en-US" dirty="0"/>
              <a:t> </a:t>
            </a:r>
            <a:r>
              <a:rPr lang="en-US" altLang="zh-TW" dirty="0"/>
              <a:t>for</a:t>
            </a:r>
            <a:r>
              <a:rPr lang="zh-TW" altLang="en-US" dirty="0"/>
              <a:t> </a:t>
            </a:r>
            <a:r>
              <a:rPr lang="en-US" altLang="zh-TW" dirty="0"/>
              <a:t>detecting</a:t>
            </a:r>
            <a:r>
              <a:rPr lang="zh-TW" altLang="en-US" dirty="0"/>
              <a:t> </a:t>
            </a:r>
            <a:r>
              <a:rPr lang="en-US" altLang="zh-TW" dirty="0"/>
              <a:t>gravitational</a:t>
            </a:r>
            <a:r>
              <a:rPr lang="zh-TW" altLang="en-US" dirty="0"/>
              <a:t> </a:t>
            </a:r>
            <a:r>
              <a:rPr lang="en-US" altLang="zh-TW" dirty="0"/>
              <a:t>wave</a:t>
            </a:r>
            <a:r>
              <a:rPr lang="zh-TW" altLang="en-US" dirty="0"/>
              <a:t> </a:t>
            </a:r>
            <a:r>
              <a:rPr lang="en-US" altLang="zh-TW" dirty="0"/>
              <a:t>events</a:t>
            </a:r>
            <a:r>
              <a:rPr lang="zh-TW" altLang="en-US" dirty="0"/>
              <a:t> </a:t>
            </a:r>
            <a:r>
              <a:rPr lang="en-US" altLang="zh-TW" dirty="0"/>
              <a:t>in</a:t>
            </a:r>
            <a:r>
              <a:rPr lang="zh-TW" altLang="en-US" dirty="0"/>
              <a:t> </a:t>
            </a:r>
            <a:r>
              <a:rPr lang="en-US" altLang="zh-TW" dirty="0"/>
              <a:t>strain</a:t>
            </a:r>
            <a:r>
              <a:rPr lang="zh-TW" altLang="en-US" dirty="0"/>
              <a:t> </a:t>
            </a:r>
            <a:r>
              <a:rPr lang="en-US" altLang="zh-TW" dirty="0"/>
              <a:t>data</a:t>
            </a:r>
            <a:r>
              <a:rPr lang="zh-TW" altLang="en-US" dirty="0"/>
              <a:t> 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estimate</a:t>
            </a:r>
            <a:r>
              <a:rPr lang="zh-TW" altLang="en-US" dirty="0"/>
              <a:t> </a:t>
            </a:r>
            <a:r>
              <a:rPr lang="en-US" altLang="zh-TW" dirty="0"/>
              <a:t>the</a:t>
            </a:r>
            <a:r>
              <a:rPr lang="zh-TW" altLang="en-US" dirty="0"/>
              <a:t> </a:t>
            </a:r>
            <a:r>
              <a:rPr lang="en-US" altLang="zh-TW" dirty="0"/>
              <a:t>chirp</a:t>
            </a:r>
            <a:r>
              <a:rPr lang="zh-TW" altLang="en-US" dirty="0"/>
              <a:t> </a:t>
            </a:r>
            <a:r>
              <a:rPr lang="en-US" altLang="zh-TW" dirty="0"/>
              <a:t>mass</a:t>
            </a:r>
            <a:r>
              <a:rPr lang="zh-TW" altLang="en-US" dirty="0"/>
              <a:t> 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luminosity</a:t>
            </a:r>
            <a:r>
              <a:rPr lang="zh-TW" altLang="en-US" dirty="0"/>
              <a:t> </a:t>
            </a:r>
            <a:r>
              <a:rPr lang="en-US" altLang="zh-TW" dirty="0"/>
              <a:t>distance</a:t>
            </a:r>
            <a:r>
              <a:rPr lang="zh-TW" altLang="en-US" dirty="0"/>
              <a:t> </a:t>
            </a:r>
            <a:r>
              <a:rPr lang="en-US" altLang="zh-TW" dirty="0"/>
              <a:t>of</a:t>
            </a:r>
            <a:r>
              <a:rPr lang="zh-TW" altLang="en-US" dirty="0"/>
              <a:t> </a:t>
            </a:r>
            <a:r>
              <a:rPr lang="en-US" altLang="zh-TW" dirty="0"/>
              <a:t>the</a:t>
            </a:r>
            <a:r>
              <a:rPr lang="zh-TW" altLang="en-US" dirty="0"/>
              <a:t> </a:t>
            </a:r>
            <a:r>
              <a:rPr lang="en-US" altLang="zh-TW" dirty="0"/>
              <a:t>source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586FB9-DF95-3049-89F3-6913D711559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441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586FB9-DF95-3049-89F3-6913D711559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3079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586FB9-DF95-3049-89F3-6913D711559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1316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586FB9-DF95-3049-89F3-6913D711559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504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20DBE-2F5D-8940-90AB-B5548C4D4E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2157A9-3C9C-A540-92C6-3F60F4990D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665C10-7042-DB44-88FD-645AF130D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12C5F-4C0C-7D43-8F71-859CC564089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25FF1-CDF7-F84A-A1B3-E0D74EAEA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C3575B-27B3-9E4A-8AEE-9BAFE36DE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A69A1-7AF4-9741-B0C3-D0E50B9EE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330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1C1B8-EA04-264F-A8A3-CB3A9DD17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28E760-9C52-304B-88D9-228DA6C275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CE2EA7-4D40-6B42-8416-004B56995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12C5F-4C0C-7D43-8F71-859CC564089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45B47-3873-834C-A6D1-A932E9086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99180-E003-0145-8608-7B4C88D9D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A69A1-7AF4-9741-B0C3-D0E50B9EE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801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11C1A3-6410-DD42-B6F0-2B16B2882C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23AE8A-079B-D44E-837F-11ABC02F1C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643A9-E3AB-F54A-8F74-4C8D8790A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12C5F-4C0C-7D43-8F71-859CC564089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AE1442-18AE-1849-84EF-E05D13AD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D2D7E-BE4F-BE4E-B89A-64221F6FD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A69A1-7AF4-9741-B0C3-D0E50B9EE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687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0D6B2-5904-6446-B649-E13C04BEE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08F1F-43FA-9847-B4C7-112602A03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7A626A-6B07-9049-86FA-3B6990FD0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12C5F-4C0C-7D43-8F71-859CC564089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1D88BD-799F-C746-97BE-59679CF85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752CF-6A6B-7847-B45A-1D21A75E1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A69A1-7AF4-9741-B0C3-D0E50B9EE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087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46C50-5F9D-3449-91F3-32F2D3D39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44DE27-3B64-F244-97C1-AA4ECBFBB9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5B36A-A6F2-354C-97FA-319B294EE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12C5F-4C0C-7D43-8F71-859CC564089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CC0379-BE4D-B245-BBDD-F93F3775E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D295F5-614E-FC4D-A2BF-B17E47E83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A69A1-7AF4-9741-B0C3-D0E50B9EE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444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1B4AF-31B5-D845-A03A-7DBF7AD0B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8FD0B-6042-3C40-B490-7915246436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969AAB-802D-B94C-87CC-F4B5973CD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9F514C-D2E7-364B-880F-A83AFEF74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12C5F-4C0C-7D43-8F71-859CC564089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F87DC4-9B6B-7B4A-9EB8-97CF41109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7DF07A-5D53-184C-AEE0-44FA497CC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A69A1-7AF4-9741-B0C3-D0E50B9EE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349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74175-8D4C-314D-8542-65A190A1E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5079F7-4F9C-214F-B5CE-A824A1E04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18D75B-BFC4-C349-BF87-F12FDDC36D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814E5E-C02D-4645-B3C3-0C598B7FE4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959225-F1E9-AA44-8F26-01FBF174F4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6B6D6B-CF29-374D-BC8A-577BB3672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12C5F-4C0C-7D43-8F71-859CC564089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4F3C90-CD28-794E-8847-FCBA1C8E9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E5C600-836A-534E-88BF-54A1D5BA5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A69A1-7AF4-9741-B0C3-D0E50B9EE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646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2722E-734E-EB49-8450-908933613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E288B8-3C24-7943-B03D-90082F30D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12C5F-4C0C-7D43-8F71-859CC564089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C46F14-EFBD-D24E-884E-41894C33C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23F394-5673-524E-B499-570E1B8BA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A69A1-7AF4-9741-B0C3-D0E50B9EE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296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5CBFDF-B57D-E542-8974-336B0E8F8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12C5F-4C0C-7D43-8F71-859CC564089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CA11BA-BE05-3C40-92CB-D50919AAC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0811AE-007F-4944-A5F5-CBFD94558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A69A1-7AF4-9741-B0C3-D0E50B9EE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724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E4D8F-1619-FD49-A192-840D864AA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674D2-F92E-3F44-B3C5-6FD408CE47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83D1C7-EA50-1441-8779-81CEB0647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386F6B-E50D-AF49-ABAF-D0C210A36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12C5F-4C0C-7D43-8F71-859CC564089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FA1D7A-50E0-AA49-8E14-BD8B6AF28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AE5A7C-F1B8-6447-94E4-BFA9B35AD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A69A1-7AF4-9741-B0C3-D0E50B9EE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689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7E3E3-8E6E-EE48-9CAF-EED6809ED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F07465-9458-0D46-8C16-0F10E5FFD5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A77035-29D8-3D49-A5D1-DD128236AA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154DEF-F3E4-7C44-924A-6B57B4D46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12C5F-4C0C-7D43-8F71-859CC564089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8490BA-B41E-F24F-8BC6-97CAAF2B2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F1B4E1-EF77-4C47-80B0-00278695D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A69A1-7AF4-9741-B0C3-D0E50B9EE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779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649732-F564-854D-B642-006E7D94D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352914-73DA-2840-AB4B-4EDFD01DE6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92200D-74F9-6D49-BE0F-B1E2612B8E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712C5F-4C0C-7D43-8F71-859CC5640891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9C771-CB10-984F-9D8F-116D7DD41D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075D37-9FBE-C443-AB16-866D994A1D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0A69A1-7AF4-9741-B0C3-D0E50B9EE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237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tiff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8F86F-EEB1-6742-8444-F0AD31151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1118" y="3403600"/>
            <a:ext cx="9633919" cy="2387600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004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Searching for Gravitational Waves </a:t>
            </a:r>
            <a:br>
              <a:rPr lang="en-US" sz="3000" b="1" dirty="0">
                <a:solidFill>
                  <a:srgbClr val="004B53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zh-TW" sz="3000" b="1" dirty="0">
                <a:solidFill>
                  <a:srgbClr val="004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en-US" sz="3000" b="1" dirty="0">
                <a:solidFill>
                  <a:srgbClr val="004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sing </a:t>
            </a:r>
            <a:r>
              <a:rPr lang="en-US" altLang="zh-TW" sz="3000" b="1" dirty="0">
                <a:solidFill>
                  <a:srgbClr val="004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Convolutional</a:t>
            </a:r>
            <a:r>
              <a:rPr lang="zh-TW" altLang="en-US" sz="3000" b="1" dirty="0">
                <a:solidFill>
                  <a:srgbClr val="004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000" b="1" dirty="0">
                <a:solidFill>
                  <a:srgbClr val="004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Neural Network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835D0D-6522-B949-B980-029A429049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030119"/>
            <a:ext cx="9144000" cy="1655762"/>
          </a:xfrm>
        </p:spPr>
        <p:txBody>
          <a:bodyPr/>
          <a:lstStyle/>
          <a:p>
            <a:r>
              <a:rPr lang="en-US" altLang="zh-TW" dirty="0">
                <a:solidFill>
                  <a:srgbClr val="004B53"/>
                </a:solidFill>
              </a:rPr>
              <a:t>Jo-</a:t>
            </a:r>
            <a:r>
              <a:rPr lang="en-US" altLang="zh-TW" dirty="0" err="1">
                <a:solidFill>
                  <a:srgbClr val="004B53"/>
                </a:solidFill>
              </a:rPr>
              <a:t>Kuang</a:t>
            </a:r>
            <a:r>
              <a:rPr lang="zh-TW" altLang="en-US" dirty="0">
                <a:solidFill>
                  <a:srgbClr val="004B53"/>
                </a:solidFill>
              </a:rPr>
              <a:t> </a:t>
            </a:r>
            <a:r>
              <a:rPr lang="en-US" altLang="zh-TW" dirty="0">
                <a:solidFill>
                  <a:srgbClr val="004B53"/>
                </a:solidFill>
              </a:rPr>
              <a:t>Liao</a:t>
            </a:r>
            <a:endParaRPr lang="en-US" dirty="0">
              <a:solidFill>
                <a:srgbClr val="004B53"/>
              </a:solidFill>
            </a:endParaRPr>
          </a:p>
        </p:txBody>
      </p:sp>
      <p:sp>
        <p:nvSpPr>
          <p:cNvPr id="4" name="Google Shape;102;p25">
            <a:extLst>
              <a:ext uri="{FF2B5EF4-FFF2-40B4-BE49-F238E27FC236}">
                <a16:creationId xmlns:a16="http://schemas.microsoft.com/office/drawing/2014/main" id="{26C82A89-935E-6641-823E-6A4CCBE83CCF}"/>
              </a:ext>
            </a:extLst>
          </p:cNvPr>
          <p:cNvSpPr/>
          <p:nvPr/>
        </p:nvSpPr>
        <p:spPr>
          <a:xfrm rot="5400000">
            <a:off x="3032435" y="3381530"/>
            <a:ext cx="251999" cy="2160000"/>
          </a:xfrm>
          <a:prstGeom prst="rect">
            <a:avLst/>
          </a:prstGeom>
          <a:gradFill>
            <a:gsLst>
              <a:gs pos="0">
                <a:srgbClr val="2BB9D1"/>
              </a:gs>
              <a:gs pos="50000">
                <a:srgbClr val="007887"/>
              </a:gs>
              <a:gs pos="100000">
                <a:srgbClr val="0091A2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04;p25">
            <a:extLst>
              <a:ext uri="{FF2B5EF4-FFF2-40B4-BE49-F238E27FC236}">
                <a16:creationId xmlns:a16="http://schemas.microsoft.com/office/drawing/2014/main" id="{6510B827-FAAD-E14F-887D-4DE997957DA5}"/>
              </a:ext>
            </a:extLst>
          </p:cNvPr>
          <p:cNvSpPr/>
          <p:nvPr/>
        </p:nvSpPr>
        <p:spPr>
          <a:xfrm rot="-5400000">
            <a:off x="9237679" y="3381529"/>
            <a:ext cx="251999" cy="2160000"/>
          </a:xfrm>
          <a:prstGeom prst="rect">
            <a:avLst/>
          </a:prstGeom>
          <a:gradFill>
            <a:gsLst>
              <a:gs pos="0">
                <a:srgbClr val="2BB9D1"/>
              </a:gs>
              <a:gs pos="50000">
                <a:srgbClr val="007887"/>
              </a:gs>
              <a:gs pos="100000">
                <a:srgbClr val="0091A2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05;p25">
            <a:extLst>
              <a:ext uri="{FF2B5EF4-FFF2-40B4-BE49-F238E27FC236}">
                <a16:creationId xmlns:a16="http://schemas.microsoft.com/office/drawing/2014/main" id="{7C2B1396-7B64-3B40-AC74-F40E3FCC9C87}"/>
              </a:ext>
            </a:extLst>
          </p:cNvPr>
          <p:cNvSpPr txBox="1"/>
          <p:nvPr/>
        </p:nvSpPr>
        <p:spPr>
          <a:xfrm>
            <a:off x="1746518" y="1071155"/>
            <a:ext cx="184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102;p25">
            <a:extLst>
              <a:ext uri="{FF2B5EF4-FFF2-40B4-BE49-F238E27FC236}">
                <a16:creationId xmlns:a16="http://schemas.microsoft.com/office/drawing/2014/main" id="{65E15ED1-FEAB-B446-A601-F8C34805C648}"/>
              </a:ext>
            </a:extLst>
          </p:cNvPr>
          <p:cNvSpPr/>
          <p:nvPr/>
        </p:nvSpPr>
        <p:spPr>
          <a:xfrm>
            <a:off x="2073251" y="0"/>
            <a:ext cx="251999" cy="4591043"/>
          </a:xfrm>
          <a:prstGeom prst="rect">
            <a:avLst/>
          </a:prstGeom>
          <a:gradFill>
            <a:gsLst>
              <a:gs pos="0">
                <a:srgbClr val="2BB9D1"/>
              </a:gs>
              <a:gs pos="50000">
                <a:srgbClr val="007887"/>
              </a:gs>
              <a:gs pos="100000">
                <a:srgbClr val="0091A2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102;p25">
            <a:extLst>
              <a:ext uri="{FF2B5EF4-FFF2-40B4-BE49-F238E27FC236}">
                <a16:creationId xmlns:a16="http://schemas.microsoft.com/office/drawing/2014/main" id="{89438ED3-7FFE-864A-B897-B5D66F770254}"/>
              </a:ext>
            </a:extLst>
          </p:cNvPr>
          <p:cNvSpPr/>
          <p:nvPr/>
        </p:nvSpPr>
        <p:spPr>
          <a:xfrm>
            <a:off x="10191679" y="-1"/>
            <a:ext cx="251999" cy="4589014"/>
          </a:xfrm>
          <a:prstGeom prst="rect">
            <a:avLst/>
          </a:prstGeom>
          <a:gradFill>
            <a:gsLst>
              <a:gs pos="0">
                <a:srgbClr val="2BB9D1"/>
              </a:gs>
              <a:gs pos="50000">
                <a:srgbClr val="007887"/>
              </a:gs>
              <a:gs pos="100000">
                <a:srgbClr val="0091A2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4CC1470-5CD8-774B-8A76-1702594A96A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008896">
                <a:tint val="45000"/>
                <a:satMod val="400000"/>
              </a:srgbClr>
            </a:duotone>
          </a:blip>
          <a:srcRect l="7137" t="-980" r="7346" b="980"/>
          <a:stretch/>
        </p:blipFill>
        <p:spPr>
          <a:xfrm>
            <a:off x="2859198" y="-33867"/>
            <a:ext cx="6677760" cy="4067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764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7147CC6-6DA0-A64F-A002-56145062BA78}"/>
              </a:ext>
            </a:extLst>
          </p:cNvPr>
          <p:cNvCxnSpPr>
            <a:cxnSpLocks/>
          </p:cNvCxnSpPr>
          <p:nvPr/>
        </p:nvCxnSpPr>
        <p:spPr>
          <a:xfrm flipH="1">
            <a:off x="8846697" y="3281831"/>
            <a:ext cx="14" cy="1800000"/>
          </a:xfrm>
          <a:prstGeom prst="line">
            <a:avLst/>
          </a:prstGeom>
          <a:ln w="38100" cmpd="sng">
            <a:solidFill>
              <a:srgbClr val="C9DDE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9F03B22-CF79-8945-B2B7-C5659B9F2AC3}"/>
              </a:ext>
            </a:extLst>
          </p:cNvPr>
          <p:cNvSpPr txBox="1"/>
          <p:nvPr/>
        </p:nvSpPr>
        <p:spPr>
          <a:xfrm>
            <a:off x="7759712" y="3266982"/>
            <a:ext cx="108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GW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DF6985E-9789-FF40-A960-32ECFD97BB0A}"/>
              </a:ext>
            </a:extLst>
          </p:cNvPr>
          <p:cNvSpPr txBox="1"/>
          <p:nvPr/>
        </p:nvSpPr>
        <p:spPr>
          <a:xfrm>
            <a:off x="7759712" y="4641665"/>
            <a:ext cx="108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1.4%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05E70BA-18CB-7645-84D3-E8DFB962A9ED}"/>
              </a:ext>
            </a:extLst>
          </p:cNvPr>
          <p:cNvSpPr txBox="1"/>
          <p:nvPr/>
        </p:nvSpPr>
        <p:spPr>
          <a:xfrm>
            <a:off x="7765976" y="3940628"/>
            <a:ext cx="108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48.9%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49849C2-0818-954C-8585-9BEA043CEDCD}"/>
              </a:ext>
            </a:extLst>
          </p:cNvPr>
          <p:cNvCxnSpPr>
            <a:cxnSpLocks/>
          </p:cNvCxnSpPr>
          <p:nvPr/>
        </p:nvCxnSpPr>
        <p:spPr>
          <a:xfrm flipH="1">
            <a:off x="7760045" y="3281831"/>
            <a:ext cx="14" cy="1800000"/>
          </a:xfrm>
          <a:prstGeom prst="line">
            <a:avLst/>
          </a:prstGeom>
          <a:ln w="38100" cmpd="sng">
            <a:solidFill>
              <a:srgbClr val="C9DDE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70D7B24-E577-654B-9CDC-C57BC84CD732}"/>
              </a:ext>
            </a:extLst>
          </p:cNvPr>
          <p:cNvSpPr txBox="1"/>
          <p:nvPr/>
        </p:nvSpPr>
        <p:spPr>
          <a:xfrm>
            <a:off x="8837580" y="3251779"/>
            <a:ext cx="108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No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GW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57D679D-4CB3-9B40-92C9-A7F7A535EABD}"/>
              </a:ext>
            </a:extLst>
          </p:cNvPr>
          <p:cNvSpPr txBox="1"/>
          <p:nvPr/>
        </p:nvSpPr>
        <p:spPr>
          <a:xfrm>
            <a:off x="8843847" y="3940628"/>
            <a:ext cx="108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0.4%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04257EC-ECE7-ED4D-83CB-BBAF567C0322}"/>
              </a:ext>
            </a:extLst>
          </p:cNvPr>
          <p:cNvSpPr txBox="1"/>
          <p:nvPr/>
        </p:nvSpPr>
        <p:spPr>
          <a:xfrm>
            <a:off x="8837580" y="4642631"/>
            <a:ext cx="108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49.3%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3B94E1C-706B-6B4E-B25E-41D2AB4629DC}"/>
              </a:ext>
            </a:extLst>
          </p:cNvPr>
          <p:cNvSpPr txBox="1">
            <a:spLocks/>
          </p:cNvSpPr>
          <p:nvPr/>
        </p:nvSpPr>
        <p:spPr>
          <a:xfrm>
            <a:off x="838200" y="9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Detection</a:t>
            </a:r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692D0B5-3C56-EF42-B734-FC077ED3F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576" y="2773331"/>
            <a:ext cx="4257717" cy="298702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977402F-C561-3040-B8BE-33EBEF080C39}"/>
              </a:ext>
            </a:extLst>
          </p:cNvPr>
          <p:cNvCxnSpPr>
            <a:cxnSpLocks/>
          </p:cNvCxnSpPr>
          <p:nvPr/>
        </p:nvCxnSpPr>
        <p:spPr>
          <a:xfrm flipH="1">
            <a:off x="6755645" y="3700597"/>
            <a:ext cx="3060000" cy="0"/>
          </a:xfrm>
          <a:prstGeom prst="line">
            <a:avLst/>
          </a:prstGeom>
          <a:ln w="38100" cmpd="sng">
            <a:solidFill>
              <a:srgbClr val="C9DDE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E81F38B-A881-C84D-B0C3-573587AEBB4B}"/>
              </a:ext>
            </a:extLst>
          </p:cNvPr>
          <p:cNvSpPr txBox="1"/>
          <p:nvPr/>
        </p:nvSpPr>
        <p:spPr>
          <a:xfrm>
            <a:off x="6607709" y="3940628"/>
            <a:ext cx="115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Detected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E34379-3D47-B740-BB29-EDB3212D507E}"/>
              </a:ext>
            </a:extLst>
          </p:cNvPr>
          <p:cNvSpPr txBox="1"/>
          <p:nvPr/>
        </p:nvSpPr>
        <p:spPr>
          <a:xfrm>
            <a:off x="6610851" y="4533933"/>
            <a:ext cx="115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Not</a:t>
            </a:r>
          </a:p>
          <a:p>
            <a:pPr algn="ctr"/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Detected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85FCB57-4744-834B-BEED-637A5FCE9C39}"/>
              </a:ext>
            </a:extLst>
          </p:cNvPr>
          <p:cNvCxnSpPr>
            <a:cxnSpLocks/>
          </p:cNvCxnSpPr>
          <p:nvPr/>
        </p:nvCxnSpPr>
        <p:spPr>
          <a:xfrm flipH="1">
            <a:off x="6755653" y="4441898"/>
            <a:ext cx="3060000" cy="0"/>
          </a:xfrm>
          <a:prstGeom prst="line">
            <a:avLst/>
          </a:prstGeom>
          <a:ln w="38100" cmpd="sng">
            <a:solidFill>
              <a:srgbClr val="C9DDE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66FA79AA-A8C2-3046-A1C0-89B6A2F984E6}"/>
              </a:ext>
            </a:extLst>
          </p:cNvPr>
          <p:cNvSpPr/>
          <p:nvPr/>
        </p:nvSpPr>
        <p:spPr>
          <a:xfrm flipV="1">
            <a:off x="6607709" y="3069838"/>
            <a:ext cx="3309870" cy="2140900"/>
          </a:xfrm>
          <a:prstGeom prst="roundRect">
            <a:avLst>
              <a:gd name="adj" fmla="val 6897"/>
            </a:avLst>
          </a:prstGeom>
          <a:noFill/>
          <a:ln w="38100">
            <a:solidFill>
              <a:srgbClr val="C9DD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38" name="Diagram 37">
            <a:extLst>
              <a:ext uri="{FF2B5EF4-FFF2-40B4-BE49-F238E27FC236}">
                <a16:creationId xmlns:a16="http://schemas.microsoft.com/office/drawing/2014/main" id="{01029740-DF19-244D-9BEA-3513174921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0147716"/>
              </p:ext>
            </p:extLst>
          </p:nvPr>
        </p:nvGraphicFramePr>
        <p:xfrm>
          <a:off x="415636" y="1357810"/>
          <a:ext cx="11360727" cy="11642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4B523A9-013B-B74A-8AED-F0518B37CC61}"/>
              </a:ext>
            </a:extLst>
          </p:cNvPr>
          <p:cNvCxnSpPr>
            <a:cxnSpLocks/>
          </p:cNvCxnSpPr>
          <p:nvPr/>
        </p:nvCxnSpPr>
        <p:spPr>
          <a:xfrm flipH="1">
            <a:off x="450306" y="5758488"/>
            <a:ext cx="11326057" cy="0"/>
          </a:xfrm>
          <a:prstGeom prst="line">
            <a:avLst/>
          </a:prstGeom>
          <a:ln w="38100" cmpd="sng">
            <a:solidFill>
              <a:srgbClr val="C9DDE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9464E475-C1E8-4441-8EBD-958F94C21902}"/>
              </a:ext>
            </a:extLst>
          </p:cNvPr>
          <p:cNvSpPr/>
          <p:nvPr/>
        </p:nvSpPr>
        <p:spPr>
          <a:xfrm>
            <a:off x="1178821" y="5764462"/>
            <a:ext cx="9869025" cy="1080000"/>
          </a:xfrm>
          <a:prstGeom prst="round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>
                <a:solidFill>
                  <a:schemeClr val="tx1"/>
                </a:solidFill>
              </a:rPr>
              <a:t>The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detector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CNN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achieved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high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overall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accuracy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and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can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detect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GW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signals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with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low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SNR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endParaRPr lang="en-GB" altLang="zh-TW" sz="2000" dirty="0">
              <a:solidFill>
                <a:schemeClr val="tx1"/>
              </a:solidFill>
            </a:endParaRPr>
          </a:p>
          <a:p>
            <a:pPr algn="ctr"/>
            <a:r>
              <a:rPr lang="en-US" altLang="zh-TW" sz="2000" dirty="0">
                <a:solidFill>
                  <a:schemeClr val="tx1"/>
                </a:solidFill>
              </a:rPr>
              <a:t>It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has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also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been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verified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with the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11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GW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events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in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LIGO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O1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and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O2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28391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3B94E1C-706B-6B4E-B25E-41D2AB4629DC}"/>
              </a:ext>
            </a:extLst>
          </p:cNvPr>
          <p:cNvSpPr txBox="1">
            <a:spLocks/>
          </p:cNvSpPr>
          <p:nvPr/>
        </p:nvSpPr>
        <p:spPr>
          <a:xfrm>
            <a:off x="838200" y="9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Parameter</a:t>
            </a:r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Estimation</a:t>
            </a:r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D7D391-13F7-4041-AFD2-64ADA38AA01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93800" y="1835754"/>
            <a:ext cx="4320000" cy="32247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D052B28-0058-9A45-96F0-90CC21A4EE7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664162" y="1816200"/>
            <a:ext cx="4339849" cy="3225600"/>
          </a:xfrm>
          <a:prstGeom prst="rect">
            <a:avLst/>
          </a:prstGeom>
        </p:spPr>
      </p:pic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2E3F499-1F3E-4E49-B7B9-99EDFC989040}"/>
              </a:ext>
            </a:extLst>
          </p:cNvPr>
          <p:cNvSpPr/>
          <p:nvPr/>
        </p:nvSpPr>
        <p:spPr>
          <a:xfrm>
            <a:off x="553800" y="1080380"/>
            <a:ext cx="5400000" cy="540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200" b="1" dirty="0">
                <a:solidFill>
                  <a:schemeClr val="tx1"/>
                </a:solidFill>
              </a:rPr>
              <a:t>Chirp</a:t>
            </a:r>
            <a:r>
              <a:rPr lang="zh-TW" altLang="en-US" sz="2200" b="1" dirty="0">
                <a:solidFill>
                  <a:schemeClr val="tx1"/>
                </a:solidFill>
              </a:rPr>
              <a:t> </a:t>
            </a:r>
            <a:r>
              <a:rPr lang="en-US" altLang="zh-TW" sz="2200" b="1" dirty="0">
                <a:solidFill>
                  <a:schemeClr val="tx1"/>
                </a:solidFill>
              </a:rPr>
              <a:t>Mass</a:t>
            </a:r>
            <a:r>
              <a:rPr lang="zh-TW" altLang="en-US" sz="2200" b="1" dirty="0">
                <a:solidFill>
                  <a:schemeClr val="tx1"/>
                </a:solidFill>
              </a:rPr>
              <a:t> </a:t>
            </a:r>
            <a:r>
              <a:rPr lang="en-US" altLang="zh-TW" sz="2200" b="1" dirty="0">
                <a:solidFill>
                  <a:schemeClr val="tx1"/>
                </a:solidFill>
              </a:rPr>
              <a:t>Estimation</a:t>
            </a:r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16430DD0-7278-D945-8D1F-6BADF3D51361}"/>
              </a:ext>
            </a:extLst>
          </p:cNvPr>
          <p:cNvSpPr/>
          <p:nvPr/>
        </p:nvSpPr>
        <p:spPr>
          <a:xfrm>
            <a:off x="5953800" y="1077855"/>
            <a:ext cx="5400000" cy="540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200" b="1" dirty="0">
                <a:solidFill>
                  <a:schemeClr val="tx1"/>
                </a:solidFill>
              </a:rPr>
              <a:t>Luminosity</a:t>
            </a:r>
            <a:r>
              <a:rPr lang="zh-TW" altLang="en-US" sz="2200" b="1" dirty="0">
                <a:solidFill>
                  <a:schemeClr val="tx1"/>
                </a:solidFill>
              </a:rPr>
              <a:t> </a:t>
            </a:r>
            <a:r>
              <a:rPr lang="en-US" altLang="zh-TW" sz="2200" b="1" dirty="0">
                <a:solidFill>
                  <a:schemeClr val="tx1"/>
                </a:solidFill>
              </a:rPr>
              <a:t>Distance</a:t>
            </a:r>
            <a:r>
              <a:rPr lang="zh-TW" altLang="en-US" sz="2200" b="1" dirty="0">
                <a:solidFill>
                  <a:schemeClr val="tx1"/>
                </a:solidFill>
              </a:rPr>
              <a:t> </a:t>
            </a:r>
            <a:r>
              <a:rPr lang="en-US" altLang="zh-TW" sz="2200" b="1" dirty="0">
                <a:solidFill>
                  <a:schemeClr val="tx1"/>
                </a:solidFill>
              </a:rPr>
              <a:t>Estimation</a:t>
            </a:r>
            <a:r>
              <a:rPr lang="zh-TW" altLang="en-US" sz="2200" b="1" dirty="0">
                <a:solidFill>
                  <a:schemeClr val="tx1"/>
                </a:solidFill>
              </a:rPr>
              <a:t> </a:t>
            </a:r>
            <a:endParaRPr lang="en-US" sz="2200" b="1" dirty="0">
              <a:solidFill>
                <a:schemeClr val="tx1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DE2273E-FA46-334A-B912-0A2370532F2D}"/>
              </a:ext>
            </a:extLst>
          </p:cNvPr>
          <p:cNvCxnSpPr>
            <a:cxnSpLocks/>
          </p:cNvCxnSpPr>
          <p:nvPr/>
        </p:nvCxnSpPr>
        <p:spPr>
          <a:xfrm flipH="1">
            <a:off x="684000" y="1615200"/>
            <a:ext cx="10800000" cy="0"/>
          </a:xfrm>
          <a:prstGeom prst="line">
            <a:avLst/>
          </a:prstGeom>
          <a:ln w="38100">
            <a:solidFill>
              <a:srgbClr val="C9DDE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4F682FB-38D1-E346-B142-0CE4A41B7A69}"/>
              </a:ext>
            </a:extLst>
          </p:cNvPr>
          <p:cNvCxnSpPr>
            <a:cxnSpLocks/>
            <a:endCxn id="50" idx="0"/>
          </p:cNvCxnSpPr>
          <p:nvPr/>
        </p:nvCxnSpPr>
        <p:spPr>
          <a:xfrm flipH="1">
            <a:off x="5953800" y="940286"/>
            <a:ext cx="2" cy="4818201"/>
          </a:xfrm>
          <a:prstGeom prst="line">
            <a:avLst/>
          </a:prstGeom>
          <a:ln w="38100" cmpd="sng">
            <a:solidFill>
              <a:srgbClr val="C9DDE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F7765942-4806-914C-AA6E-F10CD3374ADD}"/>
              </a:ext>
            </a:extLst>
          </p:cNvPr>
          <p:cNvSpPr txBox="1"/>
          <p:nvPr/>
        </p:nvSpPr>
        <p:spPr>
          <a:xfrm>
            <a:off x="684000" y="5063530"/>
            <a:ext cx="5269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Chirp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mass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range: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8.7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87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solar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mass</a:t>
            </a:r>
          </a:p>
          <a:p>
            <a:pPr algn="ctr"/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Average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percentage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error: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13.9%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GB" altLang="zh-TW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E5C6BCE-8752-1E4C-8B83-FAB3F0E20444}"/>
              </a:ext>
            </a:extLst>
          </p:cNvPr>
          <p:cNvSpPr txBox="1"/>
          <p:nvPr/>
        </p:nvSpPr>
        <p:spPr>
          <a:xfrm>
            <a:off x="5953800" y="5063531"/>
            <a:ext cx="5554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Luminosity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distance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range: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1000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600" dirty="0" err="1">
                <a:latin typeface="Arial" panose="020B0604020202020204" pitchFamily="34" charset="0"/>
                <a:cs typeface="Arial" panose="020B0604020202020204" pitchFamily="34" charset="0"/>
              </a:rPr>
              <a:t>Mpc</a:t>
            </a:r>
            <a:endParaRPr lang="en-US" altLang="zh-TW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Average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percentage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error: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600" dirty="0">
                <a:latin typeface="Arial" panose="020B0604020202020204" pitchFamily="34" charset="0"/>
                <a:cs typeface="Arial" panose="020B0604020202020204" pitchFamily="34" charset="0"/>
              </a:rPr>
              <a:t>16.7%</a:t>
            </a:r>
            <a:endParaRPr lang="en-GB" altLang="zh-TW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E01ABD6F-CE5E-B54E-A9CF-B8EB912F2120}"/>
              </a:ext>
            </a:extLst>
          </p:cNvPr>
          <p:cNvCxnSpPr>
            <a:cxnSpLocks/>
          </p:cNvCxnSpPr>
          <p:nvPr/>
        </p:nvCxnSpPr>
        <p:spPr>
          <a:xfrm flipH="1">
            <a:off x="684000" y="5758488"/>
            <a:ext cx="10800000" cy="0"/>
          </a:xfrm>
          <a:prstGeom prst="line">
            <a:avLst/>
          </a:prstGeom>
          <a:ln w="38100" cmpd="sng">
            <a:solidFill>
              <a:srgbClr val="C9DDE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C575DEB1-689E-D844-B2B0-2E6909299621}"/>
              </a:ext>
            </a:extLst>
          </p:cNvPr>
          <p:cNvSpPr/>
          <p:nvPr/>
        </p:nvSpPr>
        <p:spPr>
          <a:xfrm>
            <a:off x="1359775" y="5758487"/>
            <a:ext cx="9188049" cy="1080000"/>
          </a:xfrm>
          <a:prstGeom prst="round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>
                <a:solidFill>
                  <a:schemeClr val="tx1"/>
                </a:solidFill>
              </a:rPr>
              <a:t>The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parameter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estimation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CNN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can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predict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both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chirp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mass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and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luminosity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distance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with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moderate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percentage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r>
              <a:rPr lang="en-US" altLang="zh-TW" sz="2000" dirty="0">
                <a:solidFill>
                  <a:schemeClr val="tx1"/>
                </a:solidFill>
              </a:rPr>
              <a:t>error</a:t>
            </a:r>
            <a:r>
              <a:rPr lang="zh-TW" altLang="en-US" sz="2000" dirty="0">
                <a:solidFill>
                  <a:schemeClr val="tx1"/>
                </a:solidFill>
              </a:rPr>
              <a:t> 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41739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F0FEECA-E2FB-D040-A9A3-8BB77B0E6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Future</a:t>
            </a:r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Work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9027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F0FEECA-E2FB-D040-A9A3-8BB77B0E6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724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F0FEECA-E2FB-D040-A9A3-8BB77B0E6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Google Shape;232;p31">
            <a:extLst>
              <a:ext uri="{FF2B5EF4-FFF2-40B4-BE49-F238E27FC236}">
                <a16:creationId xmlns:a16="http://schemas.microsoft.com/office/drawing/2014/main" id="{93A0B9C3-17BE-8743-B4AE-40DA1C022479}"/>
              </a:ext>
            </a:extLst>
          </p:cNvPr>
          <p:cNvSpPr/>
          <p:nvPr/>
        </p:nvSpPr>
        <p:spPr>
          <a:xfrm>
            <a:off x="3517698" y="1319678"/>
            <a:ext cx="5142380" cy="1496639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rgbClr val="00889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0000" rIns="91425" bIns="90000" anchor="ctr" anchorCtr="0">
            <a:noAutofit/>
          </a:bodyPr>
          <a:lstStyle/>
          <a:p>
            <a:pPr>
              <a:buClr>
                <a:srgbClr val="000000"/>
              </a:buClr>
              <a:buSzPts val="1200"/>
            </a:pPr>
            <a:endParaRPr lang="en-US" altLang="zh-TW" b="0" i="0" u="none" strike="noStrike" cap="none" dirty="0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285750" indent="-285750">
              <a:buClr>
                <a:srgbClr val="000000"/>
              </a:buClr>
              <a:buSzPts val="1200"/>
              <a:buFont typeface="Wingdings" pitchFamily="2" charset="2"/>
              <a:buChar char="q"/>
            </a:pPr>
            <a:r>
              <a:rPr lang="en-US" altLang="zh-TW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Gravitational</a:t>
            </a:r>
            <a:r>
              <a:rPr lang="zh-TW" altLang="en-US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w</a:t>
            </a:r>
            <a:r>
              <a:rPr lang="en-US" altLang="zh-TW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aves</a:t>
            </a:r>
          </a:p>
          <a:p>
            <a:pPr marL="285750" indent="-285750">
              <a:buClr>
                <a:srgbClr val="000000"/>
              </a:buClr>
              <a:buSzPts val="1200"/>
              <a:buFont typeface="Wingdings" pitchFamily="2" charset="2"/>
              <a:buChar char="q"/>
            </a:pPr>
            <a:r>
              <a:rPr lang="en-US" altLang="zh-TW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LIGO</a:t>
            </a:r>
            <a:r>
              <a:rPr lang="zh-TW" altLang="en-US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detector</a:t>
            </a:r>
            <a:r>
              <a:rPr lang="zh-TW" altLang="en-US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and</a:t>
            </a:r>
            <a:r>
              <a:rPr lang="zh-TW" altLang="en-US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searches</a:t>
            </a:r>
          </a:p>
          <a:p>
            <a:pPr marL="285750" indent="-285750">
              <a:buClr>
                <a:srgbClr val="000000"/>
              </a:buClr>
              <a:buSzPts val="1200"/>
              <a:buFont typeface="Wingdings" pitchFamily="2" charset="2"/>
              <a:buChar char="q"/>
            </a:pP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Convolutional neural network</a:t>
            </a:r>
          </a:p>
          <a:p>
            <a:pPr>
              <a:buClr>
                <a:srgbClr val="000000"/>
              </a:buClr>
              <a:buSzPts val="1200"/>
            </a:pPr>
            <a:endParaRPr b="0" i="0" u="none" strike="noStrike" cap="none" dirty="0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A6B8763-85B4-614D-86D1-605C9D2BAF4A}"/>
              </a:ext>
            </a:extLst>
          </p:cNvPr>
          <p:cNvSpPr/>
          <p:nvPr/>
        </p:nvSpPr>
        <p:spPr>
          <a:xfrm>
            <a:off x="1119553" y="1319680"/>
            <a:ext cx="2179964" cy="1496639"/>
          </a:xfrm>
          <a:prstGeom prst="roundRect">
            <a:avLst/>
          </a:prstGeom>
          <a:solidFill>
            <a:srgbClr val="008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b="1" dirty="0"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  <a:r>
              <a:rPr lang="zh-TW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GB" altLang="zh-TW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zh-TW" sz="2000" b="1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zh-TW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2000" b="1" dirty="0">
                <a:latin typeface="Arial" panose="020B0604020202020204" pitchFamily="34" charset="0"/>
                <a:cs typeface="Arial" panose="020B0604020202020204" pitchFamily="34" charset="0"/>
              </a:rPr>
              <a:t>Theory</a:t>
            </a:r>
            <a:endParaRPr lang="en-GB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Google Shape;232;p31">
            <a:extLst>
              <a:ext uri="{FF2B5EF4-FFF2-40B4-BE49-F238E27FC236}">
                <a16:creationId xmlns:a16="http://schemas.microsoft.com/office/drawing/2014/main" id="{1BBC3E04-DF1D-3648-A2E8-CE13DA908662}"/>
              </a:ext>
            </a:extLst>
          </p:cNvPr>
          <p:cNvSpPr/>
          <p:nvPr/>
        </p:nvSpPr>
        <p:spPr>
          <a:xfrm>
            <a:off x="4607680" y="3079734"/>
            <a:ext cx="5142380" cy="1496639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rgbClr val="29B6C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0000" rIns="91425" bIns="90000" anchor="ctr" anchorCtr="0">
            <a:noAutofit/>
          </a:bodyPr>
          <a:lstStyle/>
          <a:p>
            <a:pPr marL="285750" indent="-285750">
              <a:buClr>
                <a:srgbClr val="000000"/>
              </a:buClr>
              <a:buSzPts val="1200"/>
              <a:buFont typeface="Wingdings" pitchFamily="2" charset="2"/>
              <a:buChar char="q"/>
            </a:pPr>
            <a:r>
              <a:rPr lang="en-US" altLang="zh-TW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Noise simulation</a:t>
            </a:r>
          </a:p>
          <a:p>
            <a:pPr marL="285750" indent="-285750">
              <a:buClr>
                <a:srgbClr val="000000"/>
              </a:buClr>
              <a:buSzPts val="1200"/>
              <a:buFont typeface="Wingdings" pitchFamily="2" charset="2"/>
              <a:buChar char="q"/>
            </a:pP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Waveform simulation</a:t>
            </a:r>
          </a:p>
          <a:p>
            <a:pPr marL="285750" indent="-285750">
              <a:buClr>
                <a:srgbClr val="000000"/>
              </a:buClr>
              <a:buSzPts val="1200"/>
              <a:buFont typeface="Wingdings" pitchFamily="2" charset="2"/>
              <a:buChar char="q"/>
            </a:pPr>
            <a:r>
              <a:rPr lang="en-US" altLang="zh-TW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Detection and parameter estimation CNN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</a:t>
            </a:r>
            <a:endParaRPr lang="en-US" b="0" i="0" u="none" strike="noStrike" cap="none" dirty="0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D00B9B5-CA41-F74F-B797-C9F8C443265A}"/>
              </a:ext>
            </a:extLst>
          </p:cNvPr>
          <p:cNvSpPr/>
          <p:nvPr/>
        </p:nvSpPr>
        <p:spPr>
          <a:xfrm>
            <a:off x="2209535" y="3079735"/>
            <a:ext cx="2179964" cy="1496639"/>
          </a:xfrm>
          <a:prstGeom prst="roundRect">
            <a:avLst/>
          </a:prstGeom>
          <a:solidFill>
            <a:srgbClr val="29B6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b="1" dirty="0">
                <a:latin typeface="Arial" panose="020B0604020202020204" pitchFamily="34" charset="0"/>
                <a:cs typeface="Arial" panose="020B0604020202020204" pitchFamily="34" charset="0"/>
              </a:rPr>
              <a:t>Method</a:t>
            </a:r>
            <a:endParaRPr lang="en-GB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C1F900D-FE3A-044B-8FBD-4940B24AAC64}"/>
              </a:ext>
            </a:extLst>
          </p:cNvPr>
          <p:cNvSpPr/>
          <p:nvPr/>
        </p:nvSpPr>
        <p:spPr>
          <a:xfrm>
            <a:off x="3299517" y="4839789"/>
            <a:ext cx="2179964" cy="1496639"/>
          </a:xfrm>
          <a:prstGeom prst="roundRect">
            <a:avLst/>
          </a:prstGeom>
          <a:solidFill>
            <a:srgbClr val="93BE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b="1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lang="zh-TW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2000" b="1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zh-TW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2000" b="1" dirty="0">
                <a:latin typeface="Arial" panose="020B0604020202020204" pitchFamily="34" charset="0"/>
                <a:cs typeface="Arial" panose="020B0604020202020204" pitchFamily="34" charset="0"/>
              </a:rPr>
              <a:t>Future</a:t>
            </a:r>
            <a:r>
              <a:rPr lang="zh-TW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2000" b="1" dirty="0">
                <a:latin typeface="Arial" panose="020B0604020202020204" pitchFamily="34" charset="0"/>
                <a:cs typeface="Arial" panose="020B0604020202020204" pitchFamily="34" charset="0"/>
              </a:rPr>
              <a:t>Work</a:t>
            </a:r>
            <a:endParaRPr lang="en-GB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Google Shape;232;p31">
            <a:extLst>
              <a:ext uri="{FF2B5EF4-FFF2-40B4-BE49-F238E27FC236}">
                <a16:creationId xmlns:a16="http://schemas.microsoft.com/office/drawing/2014/main" id="{1B5F654B-1622-104F-A0A7-BCD752B08084}"/>
              </a:ext>
            </a:extLst>
          </p:cNvPr>
          <p:cNvSpPr/>
          <p:nvPr/>
        </p:nvSpPr>
        <p:spPr>
          <a:xfrm>
            <a:off x="5697661" y="4839789"/>
            <a:ext cx="5142379" cy="1496639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rgbClr val="93BE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0000" rIns="91425" bIns="90000" anchor="ctr" anchorCtr="0">
            <a:noAutofit/>
          </a:bodyPr>
          <a:lstStyle/>
          <a:p>
            <a:pPr marL="285750" indent="-285750">
              <a:buClr>
                <a:srgbClr val="000000"/>
              </a:buClr>
              <a:buSzPts val="1200"/>
              <a:buFont typeface="Wingdings" pitchFamily="2" charset="2"/>
              <a:buChar char="q"/>
            </a:pP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Detection</a:t>
            </a:r>
            <a:r>
              <a:rPr lang="zh-TW" altLang="en-US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results</a:t>
            </a:r>
          </a:p>
          <a:p>
            <a:pPr marL="285750" indent="-285750">
              <a:buClr>
                <a:srgbClr val="000000"/>
              </a:buClr>
              <a:buSzPts val="1200"/>
              <a:buFont typeface="Wingdings" pitchFamily="2" charset="2"/>
              <a:buChar char="q"/>
            </a:pP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Parameter</a:t>
            </a:r>
            <a:r>
              <a:rPr lang="zh-TW" altLang="en-US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estimation</a:t>
            </a:r>
            <a:r>
              <a:rPr lang="zh-TW" altLang="en-US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results</a:t>
            </a:r>
          </a:p>
          <a:p>
            <a:pPr marL="285750" indent="-285750">
              <a:buClr>
                <a:srgbClr val="000000"/>
              </a:buClr>
              <a:buSzPts val="1200"/>
              <a:buFont typeface="Wingdings" pitchFamily="2" charset="2"/>
              <a:buChar char="q"/>
            </a:pP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Future</a:t>
            </a:r>
            <a:r>
              <a:rPr lang="zh-TW" altLang="en-US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</a:t>
            </a:r>
            <a:r>
              <a:rPr lang="en-US" altLang="zh-TW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work</a:t>
            </a:r>
          </a:p>
        </p:txBody>
      </p:sp>
      <p:sp>
        <p:nvSpPr>
          <p:cNvPr id="2" name="Bent Arrow 1">
            <a:extLst>
              <a:ext uri="{FF2B5EF4-FFF2-40B4-BE49-F238E27FC236}">
                <a16:creationId xmlns:a16="http://schemas.microsoft.com/office/drawing/2014/main" id="{FF6A04B3-9EA7-014E-B1AA-25A79EA6526E}"/>
              </a:ext>
            </a:extLst>
          </p:cNvPr>
          <p:cNvSpPr/>
          <p:nvPr/>
        </p:nvSpPr>
        <p:spPr>
          <a:xfrm rot="10800000" flipH="1">
            <a:off x="1380445" y="2953308"/>
            <a:ext cx="720000" cy="720000"/>
          </a:xfrm>
          <a:prstGeom prst="bentArrow">
            <a:avLst/>
          </a:prstGeom>
          <a:solidFill>
            <a:srgbClr val="C9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Bent Arrow 9">
            <a:extLst>
              <a:ext uri="{FF2B5EF4-FFF2-40B4-BE49-F238E27FC236}">
                <a16:creationId xmlns:a16="http://schemas.microsoft.com/office/drawing/2014/main" id="{AB0DC8C4-38A4-3340-8AA8-10EA405B48CA}"/>
              </a:ext>
            </a:extLst>
          </p:cNvPr>
          <p:cNvSpPr/>
          <p:nvPr/>
        </p:nvSpPr>
        <p:spPr>
          <a:xfrm rot="10800000" flipH="1">
            <a:off x="2470427" y="4699296"/>
            <a:ext cx="720000" cy="720000"/>
          </a:xfrm>
          <a:prstGeom prst="bentArrow">
            <a:avLst/>
          </a:prstGeom>
          <a:solidFill>
            <a:srgbClr val="C9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0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05BF330-AB56-6845-86A3-A09FA442C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Gravitational</a:t>
            </a:r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Waves</a:t>
            </a:r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(GWs)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Google Shape;232;p31">
            <a:extLst>
              <a:ext uri="{FF2B5EF4-FFF2-40B4-BE49-F238E27FC236}">
                <a16:creationId xmlns:a16="http://schemas.microsoft.com/office/drawing/2014/main" id="{6AB91313-5CD3-9A4C-9133-EF9301A5C690}"/>
              </a:ext>
            </a:extLst>
          </p:cNvPr>
          <p:cNvSpPr/>
          <p:nvPr/>
        </p:nvSpPr>
        <p:spPr>
          <a:xfrm>
            <a:off x="2758043" y="1335088"/>
            <a:ext cx="8595756" cy="1496639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rgbClr val="00889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0000" rIns="91425" bIns="90000" anchor="ctr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7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GB" sz="1700" dirty="0" err="1">
                <a:latin typeface="Arial" panose="020B0604020202020204" pitchFamily="34" charset="0"/>
                <a:cs typeface="Arial" panose="020B0604020202020204" pitchFamily="34" charset="0"/>
              </a:rPr>
              <a:t>ipples</a:t>
            </a:r>
            <a:r>
              <a:rPr lang="en-GB" sz="1700" dirty="0">
                <a:latin typeface="Arial" panose="020B0604020202020204" pitchFamily="34" charset="0"/>
                <a:cs typeface="Arial" panose="020B0604020202020204" pitchFamily="34" charset="0"/>
              </a:rPr>
              <a:t> of spacetime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700" dirty="0">
                <a:latin typeface="Arial" panose="020B0604020202020204" pitchFamily="34" charset="0"/>
                <a:cs typeface="Arial" panose="020B0604020202020204" pitchFamily="34" charset="0"/>
              </a:rPr>
              <a:t>Generated</a:t>
            </a:r>
            <a:r>
              <a:rPr lang="en-GB" sz="1700" dirty="0">
                <a:latin typeface="Arial" panose="020B0604020202020204" pitchFamily="34" charset="0"/>
                <a:cs typeface="Arial" panose="020B0604020202020204" pitchFamily="34" charset="0"/>
              </a:rPr>
              <a:t> by massive accelerating objects</a:t>
            </a:r>
            <a:r>
              <a:rPr lang="zh-TW" alt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700" dirty="0">
                <a:latin typeface="Arial" panose="020B0604020202020204" pitchFamily="34" charset="0"/>
                <a:cs typeface="Arial" panose="020B0604020202020204" pitchFamily="34" charset="0"/>
              </a:rPr>
              <a:t>such</a:t>
            </a:r>
            <a:r>
              <a:rPr lang="zh-TW" alt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700" dirty="0"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lang="zh-TW" alt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700" b="1" dirty="0">
                <a:latin typeface="Arial" panose="020B0604020202020204" pitchFamily="34" charset="0"/>
                <a:cs typeface="Arial" panose="020B0604020202020204" pitchFamily="34" charset="0"/>
              </a:rPr>
              <a:t>compact</a:t>
            </a:r>
            <a:r>
              <a:rPr lang="zh-TW" alt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700" b="1" dirty="0">
                <a:latin typeface="Arial" panose="020B0604020202020204" pitchFamily="34" charset="0"/>
                <a:cs typeface="Arial" panose="020B0604020202020204" pitchFamily="34" charset="0"/>
              </a:rPr>
              <a:t>binary</a:t>
            </a:r>
            <a:r>
              <a:rPr lang="zh-TW" alt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700" b="1" dirty="0">
                <a:latin typeface="Arial" panose="020B0604020202020204" pitchFamily="34" charset="0"/>
                <a:cs typeface="Arial" panose="020B0604020202020204" pitchFamily="34" charset="0"/>
              </a:rPr>
              <a:t>merger</a:t>
            </a:r>
            <a:r>
              <a:rPr lang="zh-TW" alt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700" b="1" dirty="0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zh-TW" alt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700" b="1" dirty="0">
                <a:latin typeface="Arial" panose="020B0604020202020204" pitchFamily="34" charset="0"/>
                <a:cs typeface="Arial" panose="020B0604020202020204" pitchFamily="34" charset="0"/>
              </a:rPr>
              <a:t>black</a:t>
            </a:r>
            <a:r>
              <a:rPr lang="zh-TW" alt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700" b="1" dirty="0">
                <a:latin typeface="Arial" panose="020B0604020202020204" pitchFamily="34" charset="0"/>
                <a:cs typeface="Arial" panose="020B0604020202020204" pitchFamily="34" charset="0"/>
              </a:rPr>
              <a:t>holes</a:t>
            </a:r>
            <a:r>
              <a:rPr lang="zh-TW" alt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700" b="1" dirty="0"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zh-TW" alt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700" b="1" dirty="0">
                <a:latin typeface="Arial" panose="020B0604020202020204" pitchFamily="34" charset="0"/>
                <a:cs typeface="Arial" panose="020B0604020202020204" pitchFamily="34" charset="0"/>
              </a:rPr>
              <a:t>neutron</a:t>
            </a:r>
            <a:r>
              <a:rPr lang="zh-TW" alt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700" b="1" dirty="0">
                <a:latin typeface="Arial" panose="020B0604020202020204" pitchFamily="34" charset="0"/>
                <a:cs typeface="Arial" panose="020B0604020202020204" pitchFamily="34" charset="0"/>
              </a:rPr>
              <a:t>stars</a:t>
            </a:r>
            <a:endParaRPr sz="17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83185F3-3CBE-7C4B-BDF5-2EE49C019EB8}"/>
              </a:ext>
            </a:extLst>
          </p:cNvPr>
          <p:cNvSpPr/>
          <p:nvPr/>
        </p:nvSpPr>
        <p:spPr>
          <a:xfrm>
            <a:off x="703382" y="1335090"/>
            <a:ext cx="1836479" cy="1440000"/>
          </a:xfrm>
          <a:prstGeom prst="roundRect">
            <a:avLst/>
          </a:prstGeom>
          <a:solidFill>
            <a:srgbClr val="008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900" b="1" dirty="0"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lang="zh-TW" alt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900" b="1" dirty="0"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lang="zh-TW" alt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900" b="1" dirty="0">
                <a:latin typeface="Arial" panose="020B0604020202020204" pitchFamily="34" charset="0"/>
                <a:cs typeface="Arial" panose="020B0604020202020204" pitchFamily="34" charset="0"/>
              </a:rPr>
              <a:t>GWs</a:t>
            </a:r>
            <a:endParaRPr lang="en-GB" sz="19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Google Shape;232;p31">
            <a:extLst>
              <a:ext uri="{FF2B5EF4-FFF2-40B4-BE49-F238E27FC236}">
                <a16:creationId xmlns:a16="http://schemas.microsoft.com/office/drawing/2014/main" id="{716EC46D-842C-784D-A42D-D75AFFB2297A}"/>
              </a:ext>
            </a:extLst>
          </p:cNvPr>
          <p:cNvSpPr/>
          <p:nvPr/>
        </p:nvSpPr>
        <p:spPr>
          <a:xfrm>
            <a:off x="2758042" y="3023463"/>
            <a:ext cx="8595757" cy="1496639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rgbClr val="29B6C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0000" rIns="91425" bIns="90000" anchor="ctr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700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GB" sz="1700" dirty="0" err="1">
                <a:latin typeface="Arial" panose="020B0604020202020204" pitchFamily="34" charset="0"/>
                <a:cs typeface="Arial" panose="020B0604020202020204" pitchFamily="34" charset="0"/>
              </a:rPr>
              <a:t>ropagate</a:t>
            </a:r>
            <a:r>
              <a:rPr lang="en-GB" sz="1700" dirty="0">
                <a:latin typeface="Arial" panose="020B0604020202020204" pitchFamily="34" charset="0"/>
                <a:cs typeface="Arial" panose="020B0604020202020204" pitchFamily="34" charset="0"/>
              </a:rPr>
              <a:t> at the speed of light</a:t>
            </a:r>
            <a:r>
              <a:rPr lang="zh-TW" alt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700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zh-TW" alt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700" dirty="0">
                <a:latin typeface="Arial" panose="020B0604020202020204" pitchFamily="34" charset="0"/>
                <a:cs typeface="Arial" panose="020B0604020202020204" pitchFamily="34" charset="0"/>
              </a:rPr>
              <a:t>not easily </a:t>
            </a:r>
            <a:r>
              <a:rPr lang="en-US" altLang="zh-TW" sz="1700" dirty="0">
                <a:latin typeface="Arial" panose="020B0604020202020204" pitchFamily="34" charset="0"/>
                <a:cs typeface="Arial" panose="020B0604020202020204" pitchFamily="34" charset="0"/>
              </a:rPr>
              <a:t>changed</a:t>
            </a:r>
            <a:r>
              <a:rPr lang="zh-TW" alt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700" dirty="0">
                <a:latin typeface="Arial" panose="020B0604020202020204" pitchFamily="34" charset="0"/>
                <a:cs typeface="Arial" panose="020B0604020202020204" pitchFamily="34" charset="0"/>
              </a:rPr>
              <a:t>by interactions with matter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700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GB" sz="1700" dirty="0" err="1">
                <a:latin typeface="Arial" panose="020B0604020202020204" pitchFamily="34" charset="0"/>
                <a:cs typeface="Arial" panose="020B0604020202020204" pitchFamily="34" charset="0"/>
              </a:rPr>
              <a:t>xcellent</a:t>
            </a:r>
            <a:r>
              <a:rPr lang="en-GB" sz="1700" dirty="0">
                <a:latin typeface="Arial" panose="020B0604020202020204" pitchFamily="34" charset="0"/>
                <a:cs typeface="Arial" panose="020B0604020202020204" pitchFamily="34" charset="0"/>
              </a:rPr>
              <a:t> probes for </a:t>
            </a:r>
            <a:r>
              <a:rPr lang="en-US" altLang="zh-TW" sz="1700" dirty="0"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  <a:r>
              <a:rPr lang="en-GB" sz="1700" dirty="0">
                <a:latin typeface="Arial" panose="020B0604020202020204" pitchFamily="34" charset="0"/>
                <a:cs typeface="Arial" panose="020B0604020202020204" pitchFamily="34" charset="0"/>
              </a:rPr>
              <a:t> that </a:t>
            </a:r>
            <a:r>
              <a:rPr lang="en-GB" sz="1700" b="1" dirty="0">
                <a:latin typeface="Arial" panose="020B0604020202020204" pitchFamily="34" charset="0"/>
                <a:cs typeface="Arial" panose="020B0604020202020204" pitchFamily="34" charset="0"/>
              </a:rPr>
              <a:t>cannot be </a:t>
            </a:r>
            <a:r>
              <a:rPr lang="en-US" altLang="zh-TW" sz="1700" b="1" dirty="0">
                <a:latin typeface="Arial" panose="020B0604020202020204" pitchFamily="34" charset="0"/>
                <a:cs typeface="Arial" panose="020B0604020202020204" pitchFamily="34" charset="0"/>
              </a:rPr>
              <a:t>observed</a:t>
            </a:r>
            <a:r>
              <a:rPr lang="en-GB" sz="17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700" b="1" dirty="0">
                <a:latin typeface="Arial" panose="020B0604020202020204" pitchFamily="34" charset="0"/>
                <a:cs typeface="Arial" panose="020B0604020202020204" pitchFamily="34" charset="0"/>
              </a:rPr>
              <a:t>by</a:t>
            </a:r>
            <a:r>
              <a:rPr lang="en-GB" sz="17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700" b="1" dirty="0">
                <a:latin typeface="Arial" panose="020B0604020202020204" pitchFamily="34" charset="0"/>
                <a:cs typeface="Arial" panose="020B0604020202020204" pitchFamily="34" charset="0"/>
              </a:rPr>
              <a:t>EM</a:t>
            </a:r>
            <a:r>
              <a:rPr lang="en-GB" sz="1700" b="1" dirty="0">
                <a:latin typeface="Arial" panose="020B0604020202020204" pitchFamily="34" charset="0"/>
                <a:cs typeface="Arial" panose="020B0604020202020204" pitchFamily="34" charset="0"/>
              </a:rPr>
              <a:t> radiations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AA2071A-4FBE-604E-A977-5955B4672740}"/>
              </a:ext>
            </a:extLst>
          </p:cNvPr>
          <p:cNvSpPr/>
          <p:nvPr/>
        </p:nvSpPr>
        <p:spPr>
          <a:xfrm>
            <a:off x="703384" y="3023464"/>
            <a:ext cx="1836478" cy="1440000"/>
          </a:xfrm>
          <a:prstGeom prst="roundRect">
            <a:avLst/>
          </a:prstGeom>
          <a:solidFill>
            <a:srgbClr val="29B6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900" b="1" dirty="0">
                <a:latin typeface="Arial" panose="020B0604020202020204" pitchFamily="34" charset="0"/>
                <a:cs typeface="Arial" panose="020B0604020202020204" pitchFamily="34" charset="0"/>
              </a:rPr>
              <a:t>Why</a:t>
            </a:r>
            <a:r>
              <a:rPr lang="zh-TW" alt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900" b="1" dirty="0">
                <a:latin typeface="Arial" panose="020B0604020202020204" pitchFamily="34" charset="0"/>
                <a:cs typeface="Arial" panose="020B0604020202020204" pitchFamily="34" charset="0"/>
              </a:rPr>
              <a:t>GWs</a:t>
            </a:r>
            <a:r>
              <a:rPr lang="zh-TW" alt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900" b="1" dirty="0">
                <a:latin typeface="Arial" panose="020B0604020202020204" pitchFamily="34" charset="0"/>
                <a:cs typeface="Arial" panose="020B0604020202020204" pitchFamily="34" charset="0"/>
              </a:rPr>
              <a:t>matter</a:t>
            </a:r>
            <a:endParaRPr lang="en-GB" sz="19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BA40419-04F0-3343-B333-1693DA2C46F1}"/>
              </a:ext>
            </a:extLst>
          </p:cNvPr>
          <p:cNvSpPr/>
          <p:nvPr/>
        </p:nvSpPr>
        <p:spPr>
          <a:xfrm>
            <a:off x="703384" y="4711838"/>
            <a:ext cx="1836478" cy="1440000"/>
          </a:xfrm>
          <a:prstGeom prst="roundRect">
            <a:avLst/>
          </a:prstGeom>
          <a:solidFill>
            <a:srgbClr val="93BE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900" b="1" dirty="0">
                <a:latin typeface="Arial" panose="020B0604020202020204" pitchFamily="34" charset="0"/>
                <a:cs typeface="Arial" panose="020B0604020202020204" pitchFamily="34" charset="0"/>
              </a:rPr>
              <a:t>Why</a:t>
            </a:r>
            <a:r>
              <a:rPr lang="zh-TW" alt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900" b="1" dirty="0">
                <a:latin typeface="Arial" panose="020B0604020202020204" pitchFamily="34" charset="0"/>
                <a:cs typeface="Arial" panose="020B0604020202020204" pitchFamily="34" charset="0"/>
              </a:rPr>
              <a:t>GWs</a:t>
            </a:r>
            <a:r>
              <a:rPr lang="zh-TW" alt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900" b="1" dirty="0"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lang="zh-TW" alt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900" b="1" dirty="0">
                <a:latin typeface="Arial" panose="020B0604020202020204" pitchFamily="34" charset="0"/>
                <a:cs typeface="Arial" panose="020B0604020202020204" pitchFamily="34" charset="0"/>
              </a:rPr>
              <a:t>difficult</a:t>
            </a:r>
            <a:r>
              <a:rPr lang="zh-TW" alt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900" b="1" dirty="0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zh-TW" alt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900" b="1" dirty="0">
                <a:latin typeface="Arial" panose="020B0604020202020204" pitchFamily="34" charset="0"/>
                <a:cs typeface="Arial" panose="020B0604020202020204" pitchFamily="34" charset="0"/>
              </a:rPr>
              <a:t>detect</a:t>
            </a:r>
            <a:endParaRPr lang="en-GB" sz="19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Google Shape;232;p31">
            <a:extLst>
              <a:ext uri="{FF2B5EF4-FFF2-40B4-BE49-F238E27FC236}">
                <a16:creationId xmlns:a16="http://schemas.microsoft.com/office/drawing/2014/main" id="{4A981E35-4CE5-9747-A378-9EB932193117}"/>
              </a:ext>
            </a:extLst>
          </p:cNvPr>
          <p:cNvSpPr/>
          <p:nvPr/>
        </p:nvSpPr>
        <p:spPr>
          <a:xfrm>
            <a:off x="2758042" y="4711838"/>
            <a:ext cx="8730574" cy="1496639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rgbClr val="93BE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0000" rIns="91425" bIns="90000" anchor="ctr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700" dirty="0">
                <a:latin typeface="Arial" panose="020B0604020202020204" pitchFamily="34" charset="0"/>
                <a:cs typeface="Arial" panose="020B0604020202020204" pitchFamily="34" charset="0"/>
              </a:rPr>
              <a:t>Extremely</a:t>
            </a:r>
            <a:r>
              <a:rPr lang="zh-TW" alt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700" b="1" dirty="0">
                <a:latin typeface="Arial" panose="020B0604020202020204" pitchFamily="34" charset="0"/>
                <a:cs typeface="Arial" panose="020B0604020202020204" pitchFamily="34" charset="0"/>
              </a:rPr>
              <a:t>small</a:t>
            </a:r>
            <a:r>
              <a:rPr lang="zh-TW" altLang="en-US" sz="17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700" b="1" dirty="0">
                <a:latin typeface="Arial" panose="020B0604020202020204" pitchFamily="34" charset="0"/>
                <a:cs typeface="Arial" panose="020B0604020202020204" pitchFamily="34" charset="0"/>
              </a:rPr>
              <a:t>amplitude</a:t>
            </a:r>
            <a:r>
              <a:rPr lang="zh-TW" alt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1700" dirty="0">
                <a:latin typeface="Arial" panose="020B0604020202020204" pitchFamily="34" charset="0"/>
                <a:cs typeface="Arial" panose="020B0604020202020204" pitchFamily="34" charset="0"/>
              </a:rPr>
              <a:t>~</a:t>
            </a:r>
            <a:r>
              <a:rPr lang="zh-TW" alt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700" dirty="0">
                <a:latin typeface="Arial" panose="020B0604020202020204" pitchFamily="34" charset="0"/>
                <a:cs typeface="Arial" panose="020B0604020202020204" pitchFamily="34" charset="0"/>
              </a:rPr>
              <a:t>10^20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700" dirty="0">
                <a:latin typeface="Arial" panose="020B0604020202020204" pitchFamily="34" charset="0"/>
                <a:cs typeface="Arial" panose="020B0604020202020204" pitchFamily="34" charset="0"/>
              </a:rPr>
              <a:t>High</a:t>
            </a:r>
            <a:r>
              <a:rPr lang="zh-TW" alt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700" dirty="0">
                <a:latin typeface="Arial" panose="020B0604020202020204" pitchFamily="34" charset="0"/>
                <a:cs typeface="Arial" panose="020B0604020202020204" pitchFamily="34" charset="0"/>
              </a:rPr>
              <a:t>instrumental sensitivity and </a:t>
            </a:r>
            <a:r>
              <a:rPr lang="en-US" altLang="zh-TW" sz="1700" dirty="0">
                <a:latin typeface="Arial" panose="020B0604020202020204" pitchFamily="34" charset="0"/>
                <a:cs typeface="Arial" panose="020B0604020202020204" pitchFamily="34" charset="0"/>
              </a:rPr>
              <a:t>strong</a:t>
            </a:r>
            <a:r>
              <a:rPr lang="zh-TW" alt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700" dirty="0">
                <a:latin typeface="Arial" panose="020B0604020202020204" pitchFamily="34" charset="0"/>
                <a:cs typeface="Arial" panose="020B0604020202020204" pitchFamily="34" charset="0"/>
              </a:rPr>
              <a:t>analytical capability are </a:t>
            </a:r>
            <a:r>
              <a:rPr lang="en-US" altLang="zh-TW" sz="1700" dirty="0">
                <a:latin typeface="Arial" panose="020B0604020202020204" pitchFamily="34" charset="0"/>
                <a:cs typeface="Arial" panose="020B0604020202020204" pitchFamily="34" charset="0"/>
              </a:rPr>
              <a:t>needed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6263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066D0B7-1EBC-014A-A45B-FD03CD4DB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LIGO</a:t>
            </a:r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Detector</a:t>
            </a:r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Searches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4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68B6796-5404-BC4A-BE62-BC7660E36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Convolutional</a:t>
            </a:r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Neural</a:t>
            </a:r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Network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521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739AB77-D17A-0243-96A3-E93A43A3137E}"/>
              </a:ext>
            </a:extLst>
          </p:cNvPr>
          <p:cNvSpPr/>
          <p:nvPr/>
        </p:nvSpPr>
        <p:spPr>
          <a:xfrm>
            <a:off x="376909" y="3080657"/>
            <a:ext cx="1980000" cy="1080000"/>
          </a:xfrm>
          <a:prstGeom prst="roundRect">
            <a:avLst/>
          </a:prstGeom>
          <a:solidFill>
            <a:srgbClr val="008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/>
              <a:t>Noise</a:t>
            </a:r>
            <a:r>
              <a:rPr lang="zh-TW" altLang="en-US" sz="2000" dirty="0"/>
              <a:t> </a:t>
            </a:r>
            <a:r>
              <a:rPr lang="en-US" altLang="zh-TW" sz="2000" dirty="0"/>
              <a:t>Simulation</a:t>
            </a:r>
            <a:endParaRPr lang="en-US" sz="200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74E2BDD-EAD0-DA40-A7D2-D4A4DC50D2BA}"/>
              </a:ext>
            </a:extLst>
          </p:cNvPr>
          <p:cNvSpPr/>
          <p:nvPr/>
        </p:nvSpPr>
        <p:spPr>
          <a:xfrm>
            <a:off x="376909" y="4290184"/>
            <a:ext cx="1980000" cy="1080000"/>
          </a:xfrm>
          <a:prstGeom prst="roundRect">
            <a:avLst/>
          </a:prstGeom>
          <a:solidFill>
            <a:srgbClr val="008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/>
              <a:t>Waveform</a:t>
            </a:r>
            <a:r>
              <a:rPr lang="zh-TW" altLang="en-US" sz="2000" dirty="0"/>
              <a:t> </a:t>
            </a:r>
            <a:r>
              <a:rPr lang="en-US" altLang="zh-TW" sz="2000" dirty="0"/>
              <a:t>Simulation</a:t>
            </a:r>
            <a:endParaRPr lang="en-US" sz="2000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6DB3CBA-DB3D-BA49-98CE-F0637865AEE2}"/>
              </a:ext>
            </a:extLst>
          </p:cNvPr>
          <p:cNvSpPr/>
          <p:nvPr/>
        </p:nvSpPr>
        <p:spPr>
          <a:xfrm>
            <a:off x="6566944" y="3080657"/>
            <a:ext cx="1980000" cy="1080000"/>
          </a:xfrm>
          <a:prstGeom prst="roundRect">
            <a:avLst/>
          </a:prstGeom>
          <a:solidFill>
            <a:srgbClr val="93BE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/>
              <a:t>Detection</a:t>
            </a:r>
            <a:r>
              <a:rPr lang="zh-TW" altLang="en-US" sz="2000" dirty="0"/>
              <a:t> </a:t>
            </a:r>
            <a:r>
              <a:rPr lang="en-US" altLang="zh-TW" sz="2000" dirty="0"/>
              <a:t>CNN</a:t>
            </a:r>
            <a:r>
              <a:rPr lang="zh-TW" altLang="en-US" sz="2000" dirty="0"/>
              <a:t> </a:t>
            </a:r>
            <a:endParaRPr lang="en-US" sz="2000" dirty="0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C2B257E-14C6-5A46-B889-9206F5E0F440}"/>
              </a:ext>
            </a:extLst>
          </p:cNvPr>
          <p:cNvSpPr/>
          <p:nvPr/>
        </p:nvSpPr>
        <p:spPr>
          <a:xfrm>
            <a:off x="6566944" y="4290183"/>
            <a:ext cx="1980000" cy="1080000"/>
          </a:xfrm>
          <a:prstGeom prst="roundRect">
            <a:avLst/>
          </a:prstGeom>
          <a:solidFill>
            <a:srgbClr val="93BE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/>
              <a:t>Parameter</a:t>
            </a:r>
            <a:r>
              <a:rPr lang="zh-TW" altLang="en-US" sz="2000" dirty="0"/>
              <a:t> </a:t>
            </a:r>
            <a:r>
              <a:rPr lang="en-US" altLang="zh-TW" sz="2000" dirty="0"/>
              <a:t>Estimation</a:t>
            </a:r>
            <a:r>
              <a:rPr lang="zh-TW" altLang="en-US" sz="2000" dirty="0"/>
              <a:t> </a:t>
            </a:r>
            <a:r>
              <a:rPr lang="en-US" altLang="zh-TW" sz="2000" dirty="0"/>
              <a:t>CNN</a:t>
            </a:r>
            <a:endParaRPr lang="en-US" sz="2000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F8B6E501-B0F4-BD44-AB06-B7C2F8BBB74A}"/>
              </a:ext>
            </a:extLst>
          </p:cNvPr>
          <p:cNvSpPr/>
          <p:nvPr/>
        </p:nvSpPr>
        <p:spPr>
          <a:xfrm>
            <a:off x="3145510" y="3625921"/>
            <a:ext cx="1980000" cy="1080000"/>
          </a:xfrm>
          <a:prstGeom prst="roundRect">
            <a:avLst/>
          </a:prstGeom>
          <a:solidFill>
            <a:srgbClr val="29B6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/>
              <a:t>Strain</a:t>
            </a:r>
            <a:r>
              <a:rPr lang="zh-TW" altLang="en-US" sz="2000" dirty="0"/>
              <a:t> </a:t>
            </a:r>
            <a:r>
              <a:rPr lang="en-US" altLang="zh-TW" sz="2000" dirty="0"/>
              <a:t>Data</a:t>
            </a:r>
            <a:r>
              <a:rPr lang="zh-TW" altLang="en-US" sz="2000" dirty="0"/>
              <a:t> </a:t>
            </a:r>
            <a:r>
              <a:rPr lang="en-US" altLang="zh-TW" sz="2000" dirty="0"/>
              <a:t>Simulation</a:t>
            </a:r>
            <a:endParaRPr lang="en-US" sz="2000" dirty="0"/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0A095914-C122-354C-A721-624510EF1F46}"/>
              </a:ext>
            </a:extLst>
          </p:cNvPr>
          <p:cNvSpPr/>
          <p:nvPr/>
        </p:nvSpPr>
        <p:spPr>
          <a:xfrm rot="1800000">
            <a:off x="2419730" y="3609911"/>
            <a:ext cx="667657" cy="411389"/>
          </a:xfrm>
          <a:prstGeom prst="rightArrow">
            <a:avLst/>
          </a:prstGeom>
          <a:solidFill>
            <a:srgbClr val="C9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B7F72388-A6B9-9048-BFE6-216BC22C5A75}"/>
              </a:ext>
            </a:extLst>
          </p:cNvPr>
          <p:cNvSpPr/>
          <p:nvPr/>
        </p:nvSpPr>
        <p:spPr>
          <a:xfrm rot="-1800000">
            <a:off x="2419730" y="4429539"/>
            <a:ext cx="667657" cy="411389"/>
          </a:xfrm>
          <a:prstGeom prst="rightArrow">
            <a:avLst/>
          </a:prstGeom>
          <a:solidFill>
            <a:srgbClr val="C9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589B8F2F-CABD-CF45-BD55-0C2F8F784106}"/>
              </a:ext>
            </a:extLst>
          </p:cNvPr>
          <p:cNvSpPr/>
          <p:nvPr/>
        </p:nvSpPr>
        <p:spPr>
          <a:xfrm>
            <a:off x="5450278" y="3954963"/>
            <a:ext cx="1025635" cy="411389"/>
          </a:xfrm>
          <a:prstGeom prst="rightArrow">
            <a:avLst/>
          </a:prstGeom>
          <a:solidFill>
            <a:srgbClr val="C9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E485DBE-FE9A-F643-893F-C1CBA030B91B}"/>
              </a:ext>
            </a:extLst>
          </p:cNvPr>
          <p:cNvSpPr txBox="1"/>
          <p:nvPr/>
        </p:nvSpPr>
        <p:spPr>
          <a:xfrm>
            <a:off x="5297404" y="3247077"/>
            <a:ext cx="122401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900" dirty="0"/>
              <a:t>Training</a:t>
            </a:r>
            <a:r>
              <a:rPr lang="zh-TW" altLang="en-US" sz="1900" dirty="0"/>
              <a:t> </a:t>
            </a:r>
            <a:endParaRPr lang="en-GB" altLang="zh-TW" sz="1900" dirty="0"/>
          </a:p>
          <a:p>
            <a:pPr algn="ctr"/>
            <a:r>
              <a:rPr lang="en-US" altLang="zh-TW" sz="1900" dirty="0"/>
              <a:t>Data</a:t>
            </a:r>
            <a:endParaRPr lang="en-US" sz="1900" dirty="0"/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6CFF357D-ED8B-D246-AF1F-6488184265E7}"/>
              </a:ext>
            </a:extLst>
          </p:cNvPr>
          <p:cNvSpPr/>
          <p:nvPr/>
        </p:nvSpPr>
        <p:spPr>
          <a:xfrm>
            <a:off x="8637975" y="3199841"/>
            <a:ext cx="386083" cy="841631"/>
          </a:xfrm>
          <a:prstGeom prst="rightArrow">
            <a:avLst/>
          </a:prstGeom>
          <a:solidFill>
            <a:srgbClr val="004B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0AD48A27-278E-3948-9B93-09926CE56C70}"/>
              </a:ext>
            </a:extLst>
          </p:cNvPr>
          <p:cNvSpPr/>
          <p:nvPr/>
        </p:nvSpPr>
        <p:spPr>
          <a:xfrm>
            <a:off x="9115089" y="3080657"/>
            <a:ext cx="2700000" cy="1080000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9DD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900" dirty="0">
                <a:solidFill>
                  <a:schemeClr val="tx1"/>
                </a:solidFill>
              </a:rPr>
              <a:t>Detect</a:t>
            </a:r>
            <a:r>
              <a:rPr lang="zh-TW" altLang="en-US" sz="1900" dirty="0">
                <a:solidFill>
                  <a:schemeClr val="tx1"/>
                </a:solidFill>
              </a:rPr>
              <a:t> </a:t>
            </a:r>
            <a:r>
              <a:rPr lang="en-US" altLang="zh-TW" sz="1900" dirty="0">
                <a:solidFill>
                  <a:schemeClr val="tx1"/>
                </a:solidFill>
              </a:rPr>
              <a:t>GW</a:t>
            </a:r>
            <a:r>
              <a:rPr lang="zh-TW" altLang="en-US" sz="1900" dirty="0">
                <a:solidFill>
                  <a:schemeClr val="tx1"/>
                </a:solidFill>
              </a:rPr>
              <a:t> </a:t>
            </a:r>
            <a:r>
              <a:rPr lang="en-US" altLang="zh-TW" sz="1900" dirty="0">
                <a:solidFill>
                  <a:schemeClr val="tx1"/>
                </a:solidFill>
              </a:rPr>
              <a:t>events</a:t>
            </a:r>
            <a:r>
              <a:rPr lang="zh-TW" altLang="en-US" sz="1900" dirty="0">
                <a:solidFill>
                  <a:schemeClr val="tx1"/>
                </a:solidFill>
              </a:rPr>
              <a:t> </a:t>
            </a:r>
            <a:r>
              <a:rPr lang="en-US" altLang="zh-TW" sz="1900" dirty="0">
                <a:solidFill>
                  <a:schemeClr val="tx1"/>
                </a:solidFill>
              </a:rPr>
              <a:t>in</a:t>
            </a:r>
            <a:r>
              <a:rPr lang="zh-TW" altLang="en-US" sz="1900" dirty="0">
                <a:solidFill>
                  <a:schemeClr val="tx1"/>
                </a:solidFill>
              </a:rPr>
              <a:t> </a:t>
            </a:r>
            <a:r>
              <a:rPr lang="en-US" altLang="zh-TW" sz="1900" dirty="0">
                <a:solidFill>
                  <a:schemeClr val="tx1"/>
                </a:solidFill>
              </a:rPr>
              <a:t>noisy</a:t>
            </a:r>
            <a:r>
              <a:rPr lang="zh-TW" altLang="en-US" sz="1900" dirty="0">
                <a:solidFill>
                  <a:schemeClr val="tx1"/>
                </a:solidFill>
              </a:rPr>
              <a:t> </a:t>
            </a:r>
            <a:r>
              <a:rPr lang="en-US" altLang="zh-TW" sz="1900" dirty="0">
                <a:solidFill>
                  <a:schemeClr val="tx1"/>
                </a:solidFill>
              </a:rPr>
              <a:t>strain</a:t>
            </a:r>
            <a:r>
              <a:rPr lang="zh-TW" altLang="en-US" sz="1900" dirty="0">
                <a:solidFill>
                  <a:schemeClr val="tx1"/>
                </a:solidFill>
              </a:rPr>
              <a:t> </a:t>
            </a:r>
            <a:r>
              <a:rPr lang="en-US" altLang="zh-TW" sz="1900" dirty="0">
                <a:solidFill>
                  <a:schemeClr val="tx1"/>
                </a:solidFill>
              </a:rPr>
              <a:t>data</a:t>
            </a:r>
            <a:endParaRPr lang="en-US" sz="1900" dirty="0">
              <a:solidFill>
                <a:schemeClr val="tx1"/>
              </a:solidFill>
            </a:endParaRP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3BD99FC6-2FEB-6044-A20C-1271F0716B22}"/>
              </a:ext>
            </a:extLst>
          </p:cNvPr>
          <p:cNvSpPr/>
          <p:nvPr/>
        </p:nvSpPr>
        <p:spPr>
          <a:xfrm>
            <a:off x="9115089" y="4290183"/>
            <a:ext cx="2699995" cy="1080000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C9DD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900" dirty="0">
                <a:solidFill>
                  <a:schemeClr val="tx1"/>
                </a:solidFill>
              </a:rPr>
              <a:t>Estimate</a:t>
            </a:r>
            <a:r>
              <a:rPr lang="zh-TW" altLang="en-US" sz="1900" dirty="0">
                <a:solidFill>
                  <a:schemeClr val="tx1"/>
                </a:solidFill>
              </a:rPr>
              <a:t> </a:t>
            </a:r>
            <a:r>
              <a:rPr lang="en-US" altLang="zh-TW" sz="1900" dirty="0">
                <a:solidFill>
                  <a:schemeClr val="tx1"/>
                </a:solidFill>
              </a:rPr>
              <a:t>chirp</a:t>
            </a:r>
            <a:r>
              <a:rPr lang="zh-TW" altLang="en-US" sz="1900" dirty="0">
                <a:solidFill>
                  <a:schemeClr val="tx1"/>
                </a:solidFill>
              </a:rPr>
              <a:t> </a:t>
            </a:r>
            <a:r>
              <a:rPr lang="en-US" altLang="zh-TW" sz="1900" dirty="0">
                <a:solidFill>
                  <a:schemeClr val="tx1"/>
                </a:solidFill>
              </a:rPr>
              <a:t>mass</a:t>
            </a:r>
            <a:r>
              <a:rPr lang="zh-TW" altLang="en-US" sz="1900" dirty="0">
                <a:solidFill>
                  <a:schemeClr val="tx1"/>
                </a:solidFill>
              </a:rPr>
              <a:t> </a:t>
            </a:r>
            <a:r>
              <a:rPr lang="en-US" altLang="zh-TW" sz="1900" dirty="0">
                <a:solidFill>
                  <a:schemeClr val="tx1"/>
                </a:solidFill>
              </a:rPr>
              <a:t>and</a:t>
            </a:r>
            <a:r>
              <a:rPr lang="zh-TW" altLang="en-US" sz="1900" dirty="0">
                <a:solidFill>
                  <a:schemeClr val="tx1"/>
                </a:solidFill>
              </a:rPr>
              <a:t> </a:t>
            </a:r>
            <a:r>
              <a:rPr lang="en-US" altLang="zh-TW" sz="1900" dirty="0">
                <a:solidFill>
                  <a:schemeClr val="tx1"/>
                </a:solidFill>
              </a:rPr>
              <a:t>luminosity</a:t>
            </a:r>
            <a:r>
              <a:rPr lang="zh-TW" altLang="en-US" sz="1900" dirty="0">
                <a:solidFill>
                  <a:schemeClr val="tx1"/>
                </a:solidFill>
              </a:rPr>
              <a:t> </a:t>
            </a:r>
            <a:r>
              <a:rPr lang="en-US" altLang="zh-TW" sz="1900" dirty="0">
                <a:solidFill>
                  <a:schemeClr val="tx1"/>
                </a:solidFill>
              </a:rPr>
              <a:t>distance</a:t>
            </a:r>
            <a:endParaRPr lang="en-US" sz="1900" dirty="0">
              <a:solidFill>
                <a:schemeClr val="tx1"/>
              </a:solidFill>
            </a:endParaRPr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8DA98312-ABA3-4C48-9A02-5C3A4CD43552}"/>
              </a:ext>
            </a:extLst>
          </p:cNvPr>
          <p:cNvSpPr/>
          <p:nvPr/>
        </p:nvSpPr>
        <p:spPr>
          <a:xfrm>
            <a:off x="8637975" y="4373357"/>
            <a:ext cx="386083" cy="841631"/>
          </a:xfrm>
          <a:prstGeom prst="rightArrow">
            <a:avLst/>
          </a:prstGeom>
          <a:solidFill>
            <a:srgbClr val="004B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74233CC7-1BDE-F946-AD14-2A90D43AB126}"/>
              </a:ext>
            </a:extLst>
          </p:cNvPr>
          <p:cNvSpPr/>
          <p:nvPr/>
        </p:nvSpPr>
        <p:spPr>
          <a:xfrm>
            <a:off x="376909" y="1785257"/>
            <a:ext cx="4920485" cy="540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chemeClr val="tx1"/>
                </a:solidFill>
              </a:rPr>
              <a:t>Data</a:t>
            </a:r>
            <a:r>
              <a:rPr lang="zh-TW" altLang="en-US" sz="2400" b="1" dirty="0">
                <a:solidFill>
                  <a:schemeClr val="tx1"/>
                </a:solidFill>
              </a:rPr>
              <a:t> </a:t>
            </a:r>
            <a:r>
              <a:rPr lang="en-US" altLang="zh-TW" sz="2200" b="1" dirty="0">
                <a:solidFill>
                  <a:schemeClr val="tx1"/>
                </a:solidFill>
              </a:rPr>
              <a:t>Generation</a:t>
            </a:r>
            <a:r>
              <a:rPr lang="zh-TW" altLang="en-US" sz="2400" b="1" dirty="0">
                <a:solidFill>
                  <a:schemeClr val="tx1"/>
                </a:solidFill>
              </a:rPr>
              <a:t> 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17A34D5D-BA42-3846-88B7-9A87D2148DA3}"/>
              </a:ext>
            </a:extLst>
          </p:cNvPr>
          <p:cNvSpPr/>
          <p:nvPr/>
        </p:nvSpPr>
        <p:spPr>
          <a:xfrm>
            <a:off x="5297393" y="1787286"/>
            <a:ext cx="6517691" cy="540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200" b="1" dirty="0">
                <a:solidFill>
                  <a:schemeClr val="tx1"/>
                </a:solidFill>
              </a:rPr>
              <a:t>Data</a:t>
            </a:r>
            <a:r>
              <a:rPr lang="zh-TW" altLang="en-US" sz="2200" b="1" dirty="0">
                <a:solidFill>
                  <a:schemeClr val="tx1"/>
                </a:solidFill>
              </a:rPr>
              <a:t> </a:t>
            </a:r>
            <a:r>
              <a:rPr lang="en-US" altLang="zh-TW" sz="2200" b="1" dirty="0">
                <a:solidFill>
                  <a:schemeClr val="tx1"/>
                </a:solidFill>
              </a:rPr>
              <a:t>Analysis</a:t>
            </a:r>
            <a:endParaRPr lang="en-US" sz="2200" b="1" dirty="0">
              <a:solidFill>
                <a:schemeClr val="tx1"/>
              </a:solidFill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7D190CE-F997-B74F-8197-21E61F2A2D2D}"/>
              </a:ext>
            </a:extLst>
          </p:cNvPr>
          <p:cNvCxnSpPr>
            <a:cxnSpLocks/>
          </p:cNvCxnSpPr>
          <p:nvPr/>
        </p:nvCxnSpPr>
        <p:spPr>
          <a:xfrm flipH="1">
            <a:off x="376910" y="2460171"/>
            <a:ext cx="11438179" cy="0"/>
          </a:xfrm>
          <a:prstGeom prst="line">
            <a:avLst/>
          </a:prstGeom>
          <a:ln w="38100">
            <a:solidFill>
              <a:srgbClr val="C9DDE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>
            <a:extLst>
              <a:ext uri="{FF2B5EF4-FFF2-40B4-BE49-F238E27FC236}">
                <a16:creationId xmlns:a16="http://schemas.microsoft.com/office/drawing/2014/main" id="{69261110-4C9F-E940-AD75-C1B3A2992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Method</a:t>
            </a:r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C8C30BA-57A8-E948-8A0E-B2A956991F6F}"/>
              </a:ext>
            </a:extLst>
          </p:cNvPr>
          <p:cNvCxnSpPr>
            <a:cxnSpLocks/>
          </p:cNvCxnSpPr>
          <p:nvPr/>
        </p:nvCxnSpPr>
        <p:spPr>
          <a:xfrm>
            <a:off x="5297404" y="1785257"/>
            <a:ext cx="0" cy="4368800"/>
          </a:xfrm>
          <a:prstGeom prst="line">
            <a:avLst/>
          </a:prstGeom>
          <a:ln w="38100" cmpd="sng">
            <a:solidFill>
              <a:srgbClr val="C9DDE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4FC9356D-7151-9B48-8D87-71A984B31439}"/>
              </a:ext>
            </a:extLst>
          </p:cNvPr>
          <p:cNvSpPr/>
          <p:nvPr/>
        </p:nvSpPr>
        <p:spPr>
          <a:xfrm>
            <a:off x="1245709" y="1821257"/>
            <a:ext cx="468000" cy="468000"/>
          </a:xfrm>
          <a:prstGeom prst="ellipse">
            <a:avLst/>
          </a:prstGeom>
          <a:solidFill>
            <a:srgbClr val="004B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1</a:t>
            </a:r>
            <a:endParaRPr lang="en-US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A6ED322-8BB6-8F4B-B367-99EA16617028}"/>
              </a:ext>
            </a:extLst>
          </p:cNvPr>
          <p:cNvSpPr/>
          <p:nvPr/>
        </p:nvSpPr>
        <p:spPr>
          <a:xfrm>
            <a:off x="7181932" y="1821257"/>
            <a:ext cx="468000" cy="468000"/>
          </a:xfrm>
          <a:prstGeom prst="ellipse">
            <a:avLst/>
          </a:prstGeom>
          <a:solidFill>
            <a:srgbClr val="004B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787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Picture 91">
            <a:extLst>
              <a:ext uri="{FF2B5EF4-FFF2-40B4-BE49-F238E27FC236}">
                <a16:creationId xmlns:a16="http://schemas.microsoft.com/office/drawing/2014/main" id="{D72A614E-ADA1-304C-ACC6-01DA00BDD6D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589141" y="3883870"/>
            <a:ext cx="4320000" cy="25192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614001-C5A8-2941-89E9-D6CA86DC0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Noise Simulation</a:t>
            </a:r>
          </a:p>
        </p:txBody>
      </p:sp>
      <p:graphicFrame>
        <p:nvGraphicFramePr>
          <p:cNvPr id="38" name="Content Placeholder 37">
            <a:extLst>
              <a:ext uri="{FF2B5EF4-FFF2-40B4-BE49-F238E27FC236}">
                <a16:creationId xmlns:a16="http://schemas.microsoft.com/office/drawing/2014/main" id="{2F59CA2C-D983-D04E-872B-4B89B992AA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0558593"/>
              </p:ext>
            </p:extLst>
          </p:nvPr>
        </p:nvGraphicFramePr>
        <p:xfrm>
          <a:off x="744681" y="786606"/>
          <a:ext cx="10702637" cy="17725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1" name="Google Shape;232;p31">
            <a:extLst>
              <a:ext uri="{FF2B5EF4-FFF2-40B4-BE49-F238E27FC236}">
                <a16:creationId xmlns:a16="http://schemas.microsoft.com/office/drawing/2014/main" id="{E11D2A9A-9BBA-AF49-A4E4-14B1A2BF4723}"/>
              </a:ext>
            </a:extLst>
          </p:cNvPr>
          <p:cNvSpPr/>
          <p:nvPr/>
        </p:nvSpPr>
        <p:spPr>
          <a:xfrm>
            <a:off x="6290028" y="2111272"/>
            <a:ext cx="2376000" cy="1044606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rgbClr val="93BE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0000" rIns="91425" bIns="90000" anchor="ctr" anchorCtr="0">
            <a:noAutofit/>
          </a:bodyPr>
          <a:lstStyle/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Noise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was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generated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using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Gaussian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distributions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232;p31">
            <a:extLst>
              <a:ext uri="{FF2B5EF4-FFF2-40B4-BE49-F238E27FC236}">
                <a16:creationId xmlns:a16="http://schemas.microsoft.com/office/drawing/2014/main" id="{70227EAB-C611-8847-8E3F-633068F7ABC0}"/>
              </a:ext>
            </a:extLst>
          </p:cNvPr>
          <p:cNvSpPr/>
          <p:nvPr/>
        </p:nvSpPr>
        <p:spPr>
          <a:xfrm>
            <a:off x="3514314" y="2111272"/>
            <a:ext cx="2376000" cy="1044606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rgbClr val="29B6C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0000" rIns="91425" bIns="90000" anchor="ctr" anchorCtr="0">
            <a:noAutofit/>
          </a:bodyPr>
          <a:lstStyle/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power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spectral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density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noise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was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computed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232;p31">
            <a:extLst>
              <a:ext uri="{FF2B5EF4-FFF2-40B4-BE49-F238E27FC236}">
                <a16:creationId xmlns:a16="http://schemas.microsoft.com/office/drawing/2014/main" id="{F2CD7B3E-6AC0-AF43-8EEE-CD54BC72B0CD}"/>
              </a:ext>
            </a:extLst>
          </p:cNvPr>
          <p:cNvSpPr/>
          <p:nvPr/>
        </p:nvSpPr>
        <p:spPr>
          <a:xfrm>
            <a:off x="9061548" y="2111272"/>
            <a:ext cx="2376000" cy="1044606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rgbClr val="004B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0000" rIns="91425" bIns="90000" anchor="ctr" anchorCtr="0">
            <a:noAutofit/>
          </a:bodyPr>
          <a:lstStyle/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oise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was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bandpassed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transformed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time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series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232;p31">
            <a:extLst>
              <a:ext uri="{FF2B5EF4-FFF2-40B4-BE49-F238E27FC236}">
                <a16:creationId xmlns:a16="http://schemas.microsoft.com/office/drawing/2014/main" id="{35E5FA0A-3EAF-A24A-950F-E37058B046A0}"/>
              </a:ext>
            </a:extLst>
          </p:cNvPr>
          <p:cNvSpPr/>
          <p:nvPr/>
        </p:nvSpPr>
        <p:spPr>
          <a:xfrm>
            <a:off x="744681" y="2112169"/>
            <a:ext cx="2376000" cy="1044606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rgbClr val="00889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0000" rIns="91425" bIns="90000" anchor="ctr" anchorCtr="0">
            <a:noAutofit/>
          </a:bodyPr>
          <a:lstStyle/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noise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was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sampled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around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events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O1/O2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Picture 64" descr="A picture containing shirt&#10;&#10;Description automatically generated">
            <a:extLst>
              <a:ext uri="{FF2B5EF4-FFF2-40B4-BE49-F238E27FC236}">
                <a16:creationId xmlns:a16="http://schemas.microsoft.com/office/drawing/2014/main" id="{B205B13B-0BFB-434A-832D-4FFB6590725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27694" y="3156775"/>
            <a:ext cx="4680000" cy="35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053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ight Arrow 53">
            <a:extLst>
              <a:ext uri="{FF2B5EF4-FFF2-40B4-BE49-F238E27FC236}">
                <a16:creationId xmlns:a16="http://schemas.microsoft.com/office/drawing/2014/main" id="{8841B590-8CD4-6741-A130-C7F92DBA6FF3}"/>
              </a:ext>
            </a:extLst>
          </p:cNvPr>
          <p:cNvSpPr/>
          <p:nvPr/>
        </p:nvSpPr>
        <p:spPr>
          <a:xfrm rot="5400000">
            <a:off x="-466411" y="3304523"/>
            <a:ext cx="5272631" cy="1333761"/>
          </a:xfrm>
          <a:prstGeom prst="rightArrow">
            <a:avLst>
              <a:gd name="adj1" fmla="val 50000"/>
              <a:gd name="adj2" fmla="val 32064"/>
            </a:avLst>
          </a:prstGeom>
          <a:solidFill>
            <a:srgbClr val="C9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Google Shape;232;p31">
            <a:extLst>
              <a:ext uri="{FF2B5EF4-FFF2-40B4-BE49-F238E27FC236}">
                <a16:creationId xmlns:a16="http://schemas.microsoft.com/office/drawing/2014/main" id="{0E63F669-7652-E441-9D3D-7C9D0DF9EFF0}"/>
              </a:ext>
            </a:extLst>
          </p:cNvPr>
          <p:cNvSpPr/>
          <p:nvPr/>
        </p:nvSpPr>
        <p:spPr>
          <a:xfrm>
            <a:off x="3489984" y="1301282"/>
            <a:ext cx="2252001" cy="968522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rgbClr val="00889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0000" rIns="91425" bIns="90000" anchor="ctr" anchorCtr="0">
            <a:noAutofit/>
          </a:bodyPr>
          <a:lstStyle/>
          <a:p>
            <a:pPr algn="ctr">
              <a:buClr>
                <a:srgbClr val="000000"/>
              </a:buClr>
              <a:buSzPts val="1200"/>
            </a:pP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Primary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mass,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econdary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mass,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uminosity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distance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232;p31">
            <a:extLst>
              <a:ext uri="{FF2B5EF4-FFF2-40B4-BE49-F238E27FC236}">
                <a16:creationId xmlns:a16="http://schemas.microsoft.com/office/drawing/2014/main" id="{5EADBB51-2DE9-AA4E-A5B5-BA2C27615DB8}"/>
              </a:ext>
            </a:extLst>
          </p:cNvPr>
          <p:cNvSpPr/>
          <p:nvPr/>
        </p:nvSpPr>
        <p:spPr>
          <a:xfrm>
            <a:off x="3483946" y="2516250"/>
            <a:ext cx="2250416" cy="968522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rgbClr val="29B6C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0000" rIns="91425" bIns="90000" anchor="ctr" anchorCtr="0">
            <a:noAutofit/>
          </a:bodyPr>
          <a:lstStyle/>
          <a:p>
            <a:pPr algn="ctr">
              <a:buClr>
                <a:srgbClr val="000000"/>
              </a:buClr>
              <a:buSzPts val="1200"/>
            </a:pP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Waveform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was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generated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using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PyCBC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232;p31">
            <a:extLst>
              <a:ext uri="{FF2B5EF4-FFF2-40B4-BE49-F238E27FC236}">
                <a16:creationId xmlns:a16="http://schemas.microsoft.com/office/drawing/2014/main" id="{D25EE298-F885-F943-9014-C2C9EB0246BC}"/>
              </a:ext>
            </a:extLst>
          </p:cNvPr>
          <p:cNvSpPr/>
          <p:nvPr/>
        </p:nvSpPr>
        <p:spPr>
          <a:xfrm>
            <a:off x="3489984" y="3730193"/>
            <a:ext cx="2250416" cy="968522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rgbClr val="93BE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0000" rIns="91425" bIns="90000" anchor="ctr" anchorCtr="0">
            <a:noAutofit/>
          </a:bodyPr>
          <a:lstStyle/>
          <a:p>
            <a:pPr algn="ctr">
              <a:buClr>
                <a:srgbClr val="000000"/>
              </a:buClr>
              <a:buSzPts val="1200"/>
            </a:pP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sine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wave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was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added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prior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waveform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32;p31">
            <a:extLst>
              <a:ext uri="{FF2B5EF4-FFF2-40B4-BE49-F238E27FC236}">
                <a16:creationId xmlns:a16="http://schemas.microsoft.com/office/drawing/2014/main" id="{C53E4422-E6BE-0848-A0C9-D4C18227824B}"/>
              </a:ext>
            </a:extLst>
          </p:cNvPr>
          <p:cNvSpPr/>
          <p:nvPr/>
        </p:nvSpPr>
        <p:spPr>
          <a:xfrm>
            <a:off x="3488400" y="4936053"/>
            <a:ext cx="2252000" cy="968522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rgbClr val="004B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0000" rIns="91425" bIns="90000" anchor="ctr" anchorCtr="0">
            <a:noAutofit/>
          </a:bodyPr>
          <a:lstStyle/>
          <a:p>
            <a:pPr algn="ctr">
              <a:buClr>
                <a:srgbClr val="000000"/>
              </a:buClr>
              <a:buSzPts val="1200"/>
            </a:pP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Embedding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wave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into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noise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simulate</a:t>
            </a:r>
            <a:r>
              <a:rPr lang="zh-TW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strain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C17721A-99A2-DF46-A67B-A494FE60D5B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28904" y="4637792"/>
            <a:ext cx="4014000" cy="1830838"/>
          </a:xfrm>
          <a:prstGeom prst="rect">
            <a:avLst/>
          </a:prstGeom>
        </p:spPr>
      </p:pic>
      <p:sp>
        <p:nvSpPr>
          <p:cNvPr id="30" name="Title 1">
            <a:extLst>
              <a:ext uri="{FF2B5EF4-FFF2-40B4-BE49-F238E27FC236}">
                <a16:creationId xmlns:a16="http://schemas.microsoft.com/office/drawing/2014/main" id="{B4797462-3C28-CB4C-95DF-CE15BB70C339}"/>
              </a:ext>
            </a:extLst>
          </p:cNvPr>
          <p:cNvSpPr txBox="1">
            <a:spLocks/>
          </p:cNvSpPr>
          <p:nvPr/>
        </p:nvSpPr>
        <p:spPr>
          <a:xfrm>
            <a:off x="838200" y="9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Waveform</a:t>
            </a:r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Simulation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2EADD92C-64D1-C246-8C59-A129A9A0504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29704" y="875613"/>
            <a:ext cx="4014186" cy="18720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B97123E9-B9BA-1440-A716-7210C678E4DD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28904" y="2742082"/>
            <a:ext cx="4014186" cy="1872000"/>
          </a:xfrm>
          <a:prstGeom prst="rect">
            <a:avLst/>
          </a:prstGeom>
        </p:spPr>
      </p:pic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3F530CDF-C3C7-784E-AC39-90115D953CB1}"/>
              </a:ext>
            </a:extLst>
          </p:cNvPr>
          <p:cNvSpPr/>
          <p:nvPr/>
        </p:nvSpPr>
        <p:spPr>
          <a:xfrm>
            <a:off x="1219660" y="1301282"/>
            <a:ext cx="1980000" cy="968522"/>
          </a:xfrm>
          <a:prstGeom prst="roundRect">
            <a:avLst/>
          </a:prstGeom>
          <a:solidFill>
            <a:srgbClr val="008896"/>
          </a:solidFill>
          <a:ln w="254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/>
              <a:t>Identifying</a:t>
            </a:r>
            <a:r>
              <a:rPr lang="zh-TW" altLang="en-US" sz="2000" dirty="0"/>
              <a:t> </a:t>
            </a:r>
            <a:r>
              <a:rPr lang="en-US" altLang="zh-TW" sz="2000" dirty="0"/>
              <a:t>key</a:t>
            </a:r>
            <a:r>
              <a:rPr lang="zh-TW" altLang="en-US" sz="2000" dirty="0"/>
              <a:t> </a:t>
            </a:r>
            <a:r>
              <a:rPr lang="en-US" altLang="zh-TW" sz="2000" dirty="0"/>
              <a:t>parameters</a:t>
            </a:r>
            <a:endParaRPr lang="en-GB" sz="2000" dirty="0"/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985EF6AD-7E17-634C-AB9E-808D5DEA4A0A}"/>
              </a:ext>
            </a:extLst>
          </p:cNvPr>
          <p:cNvSpPr/>
          <p:nvPr/>
        </p:nvSpPr>
        <p:spPr>
          <a:xfrm>
            <a:off x="1227390" y="2516250"/>
            <a:ext cx="1980000" cy="968522"/>
          </a:xfrm>
          <a:prstGeom prst="roundRect">
            <a:avLst/>
          </a:prstGeom>
          <a:solidFill>
            <a:srgbClr val="29B6CD"/>
          </a:solidFill>
          <a:ln w="254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TW" sz="2000" dirty="0"/>
              <a:t>Generating</a:t>
            </a:r>
            <a:r>
              <a:rPr lang="zh-TW" altLang="en-US" sz="2000" dirty="0"/>
              <a:t> </a:t>
            </a:r>
            <a:r>
              <a:rPr lang="en-US" altLang="zh-TW" sz="2000" dirty="0" err="1"/>
              <a:t>wavefrom</a:t>
            </a:r>
            <a:endParaRPr lang="en-GB" sz="2000" dirty="0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F2859499-3A41-F949-B93F-FA92A041FB06}"/>
              </a:ext>
            </a:extLst>
          </p:cNvPr>
          <p:cNvSpPr/>
          <p:nvPr/>
        </p:nvSpPr>
        <p:spPr>
          <a:xfrm>
            <a:off x="1227390" y="3729375"/>
            <a:ext cx="1980000" cy="968522"/>
          </a:xfrm>
          <a:prstGeom prst="roundRect">
            <a:avLst/>
          </a:prstGeom>
          <a:solidFill>
            <a:srgbClr val="93BEC6"/>
          </a:solidFill>
          <a:ln w="254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TW" sz="2000" dirty="0"/>
              <a:t>Completing</a:t>
            </a:r>
            <a:r>
              <a:rPr lang="zh-TW" altLang="en-US" sz="2000" dirty="0"/>
              <a:t> </a:t>
            </a:r>
            <a:r>
              <a:rPr lang="en-US" altLang="zh-TW" sz="2000" dirty="0"/>
              <a:t>waveform</a:t>
            </a:r>
            <a:endParaRPr lang="en-GB" sz="2000" dirty="0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A829437D-9FCB-4D4B-9DCD-7059019A8EDA}"/>
              </a:ext>
            </a:extLst>
          </p:cNvPr>
          <p:cNvSpPr/>
          <p:nvPr/>
        </p:nvSpPr>
        <p:spPr>
          <a:xfrm>
            <a:off x="1227390" y="4937544"/>
            <a:ext cx="1980000" cy="968522"/>
          </a:xfrm>
          <a:prstGeom prst="roundRect">
            <a:avLst/>
          </a:prstGeom>
          <a:solidFill>
            <a:srgbClr val="004B53"/>
          </a:solidFill>
          <a:ln w="254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TW" sz="2000" dirty="0"/>
              <a:t>Injecting</a:t>
            </a:r>
            <a:r>
              <a:rPr lang="zh-TW" altLang="en-US" sz="2000" dirty="0"/>
              <a:t> </a:t>
            </a:r>
            <a:r>
              <a:rPr lang="en-US" altLang="zh-TW" sz="2000" dirty="0"/>
              <a:t>wave</a:t>
            </a:r>
            <a:r>
              <a:rPr lang="zh-TW" altLang="en-US" sz="2000" dirty="0"/>
              <a:t> </a:t>
            </a:r>
            <a:r>
              <a:rPr lang="en-US" altLang="zh-TW" sz="2000" dirty="0"/>
              <a:t>into</a:t>
            </a:r>
            <a:r>
              <a:rPr lang="zh-TW" altLang="en-US" sz="2000" dirty="0"/>
              <a:t> </a:t>
            </a:r>
            <a:r>
              <a:rPr lang="en-US" altLang="zh-TW" sz="2000" dirty="0"/>
              <a:t>noise</a:t>
            </a:r>
            <a:endParaRPr lang="en-GB" sz="2000" dirty="0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A4DEAC29-D034-CD44-AD18-4208B18CA46C}"/>
              </a:ext>
            </a:extLst>
          </p:cNvPr>
          <p:cNvCxnSpPr>
            <a:cxnSpLocks/>
          </p:cNvCxnSpPr>
          <p:nvPr/>
        </p:nvCxnSpPr>
        <p:spPr>
          <a:xfrm>
            <a:off x="3199660" y="4345087"/>
            <a:ext cx="303605" cy="0"/>
          </a:xfrm>
          <a:prstGeom prst="line">
            <a:avLst/>
          </a:prstGeom>
          <a:ln w="25400">
            <a:solidFill>
              <a:srgbClr val="93BE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82ABD027-E156-4F48-A286-95A98A1DA689}"/>
              </a:ext>
            </a:extLst>
          </p:cNvPr>
          <p:cNvCxnSpPr>
            <a:cxnSpLocks/>
          </p:cNvCxnSpPr>
          <p:nvPr/>
        </p:nvCxnSpPr>
        <p:spPr>
          <a:xfrm>
            <a:off x="3191892" y="1926228"/>
            <a:ext cx="303605" cy="0"/>
          </a:xfrm>
          <a:prstGeom prst="line">
            <a:avLst/>
          </a:prstGeom>
          <a:ln w="25400">
            <a:solidFill>
              <a:srgbClr val="0088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D0960976-867B-214A-83D5-11BC2D17984A}"/>
              </a:ext>
            </a:extLst>
          </p:cNvPr>
          <p:cNvCxnSpPr>
            <a:cxnSpLocks/>
          </p:cNvCxnSpPr>
          <p:nvPr/>
        </p:nvCxnSpPr>
        <p:spPr>
          <a:xfrm>
            <a:off x="3180957" y="5527565"/>
            <a:ext cx="303605" cy="0"/>
          </a:xfrm>
          <a:prstGeom prst="line">
            <a:avLst/>
          </a:prstGeom>
          <a:ln w="25400">
            <a:solidFill>
              <a:srgbClr val="004B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89CAC855-8C36-944D-AE63-A470C448F489}"/>
              </a:ext>
            </a:extLst>
          </p:cNvPr>
          <p:cNvCxnSpPr>
            <a:cxnSpLocks/>
          </p:cNvCxnSpPr>
          <p:nvPr/>
        </p:nvCxnSpPr>
        <p:spPr>
          <a:xfrm>
            <a:off x="3185853" y="3099471"/>
            <a:ext cx="303605" cy="0"/>
          </a:xfrm>
          <a:prstGeom prst="line">
            <a:avLst/>
          </a:prstGeom>
          <a:ln w="25400">
            <a:solidFill>
              <a:srgbClr val="29B6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4555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0BCCDCA-109D-FD4A-AC9E-5C23D7B26057}"/>
              </a:ext>
            </a:extLst>
          </p:cNvPr>
          <p:cNvSpPr txBox="1">
            <a:spLocks/>
          </p:cNvSpPr>
          <p:nvPr/>
        </p:nvSpPr>
        <p:spPr>
          <a:xfrm>
            <a:off x="838200" y="9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Detection</a:t>
            </a:r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Parameter</a:t>
            </a:r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Estimation</a:t>
            </a:r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Neural</a:t>
            </a:r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2400" b="1" dirty="0">
                <a:latin typeface="Arial" panose="020B0604020202020204" pitchFamily="34" charset="0"/>
                <a:cs typeface="Arial" panose="020B0604020202020204" pitchFamily="34" charset="0"/>
              </a:rPr>
              <a:t>Network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E53570AE-BDFC-5645-AC3A-92199F8562B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BFDDF0"/>
              </a:clrFrom>
              <a:clrTo>
                <a:srgbClr val="BFDDF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84490" y="2632574"/>
            <a:ext cx="3214910" cy="2914235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8B825D04-47C7-A24B-95F3-3E2CD5046777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BFDDF0"/>
              </a:clrFrom>
              <a:clrTo>
                <a:srgbClr val="BFDDF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224489" y="2634783"/>
            <a:ext cx="3286431" cy="422321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8B5A0F9-06CA-5A4B-99C7-3671919F005C}"/>
              </a:ext>
            </a:extLst>
          </p:cNvPr>
          <p:cNvSpPr txBox="1"/>
          <p:nvPr/>
        </p:nvSpPr>
        <p:spPr>
          <a:xfrm>
            <a:off x="4959400" y="1172954"/>
            <a:ext cx="3240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/>
              <a:t>Detection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BECC31-78C8-FB47-AF29-DD223186AF56}"/>
              </a:ext>
            </a:extLst>
          </p:cNvPr>
          <p:cNvSpPr txBox="1"/>
          <p:nvPr/>
        </p:nvSpPr>
        <p:spPr>
          <a:xfrm>
            <a:off x="8157002" y="1177852"/>
            <a:ext cx="3240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/>
              <a:t>Parameter Estimation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B6C777E-E1C3-B646-9E54-664E6BD6A3E4}"/>
              </a:ext>
            </a:extLst>
          </p:cNvPr>
          <p:cNvSpPr/>
          <p:nvPr/>
        </p:nvSpPr>
        <p:spPr>
          <a:xfrm>
            <a:off x="690629" y="1733517"/>
            <a:ext cx="1980000" cy="792000"/>
          </a:xfrm>
          <a:prstGeom prst="roundRect">
            <a:avLst/>
          </a:prstGeom>
          <a:solidFill>
            <a:srgbClr val="008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/>
              <a:t>Generating Training Data</a:t>
            </a:r>
            <a:endParaRPr lang="en-US" sz="2000" dirty="0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CBD1EA29-F8EA-4D44-972D-32285F15C876}"/>
              </a:ext>
            </a:extLst>
          </p:cNvPr>
          <p:cNvSpPr/>
          <p:nvPr/>
        </p:nvSpPr>
        <p:spPr>
          <a:xfrm>
            <a:off x="2824229" y="2739936"/>
            <a:ext cx="1980000" cy="792000"/>
          </a:xfrm>
          <a:prstGeom prst="roundRect">
            <a:avLst/>
          </a:prstGeom>
          <a:solidFill>
            <a:srgbClr val="29B6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/>
              <a:t>Building CNNs</a:t>
            </a:r>
            <a:endParaRPr lang="en-US" sz="20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29EFCD50-6DDB-EA49-A186-54501CC0124A}"/>
              </a:ext>
            </a:extLst>
          </p:cNvPr>
          <p:cNvSpPr/>
          <p:nvPr/>
        </p:nvSpPr>
        <p:spPr>
          <a:xfrm>
            <a:off x="899747" y="4168648"/>
            <a:ext cx="1980000" cy="792000"/>
          </a:xfrm>
          <a:prstGeom prst="roundRect">
            <a:avLst/>
          </a:prstGeom>
          <a:solidFill>
            <a:srgbClr val="93BE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Training CNNs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8B1F8624-6BD3-9844-BEEB-1257FBE110FF}"/>
              </a:ext>
            </a:extLst>
          </p:cNvPr>
          <p:cNvSpPr/>
          <p:nvPr/>
        </p:nvSpPr>
        <p:spPr>
          <a:xfrm rot="7800000">
            <a:off x="2518320" y="3688012"/>
            <a:ext cx="631088" cy="411389"/>
          </a:xfrm>
          <a:prstGeom prst="rightArrow">
            <a:avLst/>
          </a:prstGeom>
          <a:solidFill>
            <a:srgbClr val="C9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AF6E6B2F-3C14-1F45-8690-B932FBC1CB63}"/>
              </a:ext>
            </a:extLst>
          </p:cNvPr>
          <p:cNvSpPr/>
          <p:nvPr/>
        </p:nvSpPr>
        <p:spPr>
          <a:xfrm>
            <a:off x="899745" y="5563605"/>
            <a:ext cx="1980000" cy="792000"/>
          </a:xfrm>
          <a:prstGeom prst="roundRect">
            <a:avLst/>
          </a:prstGeom>
          <a:solidFill>
            <a:srgbClr val="004B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Evaluating</a:t>
            </a:r>
            <a:r>
              <a:rPr lang="zh-TW" altLang="en-US" sz="2000" dirty="0"/>
              <a:t> </a:t>
            </a:r>
            <a:r>
              <a:rPr lang="en-US" altLang="zh-TW" sz="2000" dirty="0"/>
              <a:t>Results</a:t>
            </a:r>
            <a:endParaRPr lang="en-US" sz="2000" dirty="0"/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04ED5B90-693C-F84E-80C8-2E37ACA84FB9}"/>
              </a:ext>
            </a:extLst>
          </p:cNvPr>
          <p:cNvSpPr/>
          <p:nvPr/>
        </p:nvSpPr>
        <p:spPr>
          <a:xfrm rot="5400000">
            <a:off x="1648563" y="5056432"/>
            <a:ext cx="482365" cy="411389"/>
          </a:xfrm>
          <a:prstGeom prst="rightArrow">
            <a:avLst/>
          </a:prstGeom>
          <a:solidFill>
            <a:srgbClr val="C9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B2C5084-A96D-794B-B40E-2D52C4373B59}"/>
              </a:ext>
            </a:extLst>
          </p:cNvPr>
          <p:cNvCxnSpPr>
            <a:cxnSpLocks/>
          </p:cNvCxnSpPr>
          <p:nvPr/>
        </p:nvCxnSpPr>
        <p:spPr>
          <a:xfrm>
            <a:off x="4960800" y="1260000"/>
            <a:ext cx="0" cy="5400000"/>
          </a:xfrm>
          <a:prstGeom prst="line">
            <a:avLst/>
          </a:prstGeom>
          <a:ln w="38100" cmpd="sng">
            <a:solidFill>
              <a:srgbClr val="C9DDE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4E96E3B-0A9E-2C4E-B226-0AB1E226511B}"/>
              </a:ext>
            </a:extLst>
          </p:cNvPr>
          <p:cNvCxnSpPr>
            <a:cxnSpLocks/>
          </p:cNvCxnSpPr>
          <p:nvPr/>
        </p:nvCxnSpPr>
        <p:spPr>
          <a:xfrm flipH="1" flipV="1">
            <a:off x="576000" y="2632574"/>
            <a:ext cx="10800000" cy="0"/>
          </a:xfrm>
          <a:prstGeom prst="line">
            <a:avLst/>
          </a:prstGeom>
          <a:ln w="38100" cmpd="sng">
            <a:solidFill>
              <a:srgbClr val="C9DDE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Google Shape;232;p31">
            <a:extLst>
              <a:ext uri="{FF2B5EF4-FFF2-40B4-BE49-F238E27FC236}">
                <a16:creationId xmlns:a16="http://schemas.microsoft.com/office/drawing/2014/main" id="{19BDF97A-61B0-E74A-9ADF-EE21181FE2F4}"/>
              </a:ext>
            </a:extLst>
          </p:cNvPr>
          <p:cNvSpPr/>
          <p:nvPr/>
        </p:nvSpPr>
        <p:spPr>
          <a:xfrm>
            <a:off x="5499400" y="1728748"/>
            <a:ext cx="2160000" cy="816509"/>
          </a:xfrm>
          <a:prstGeom prst="roundRect">
            <a:avLst>
              <a:gd name="adj" fmla="val 16667"/>
            </a:avLst>
          </a:prstGeom>
          <a:noFill/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0000" rIns="91425" bIns="90000" anchor="ctr" anchorCtr="0">
            <a:noAutofit/>
          </a:bodyPr>
          <a:lstStyle/>
          <a:p>
            <a:pPr algn="ctr">
              <a:buClr>
                <a:srgbClr val="000000"/>
              </a:buClr>
              <a:buSzPts val="1200"/>
            </a:pP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10000 training data</a:t>
            </a:r>
            <a:r>
              <a:rPr lang="zh-TW" alt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with or without GW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232;p31">
            <a:extLst>
              <a:ext uri="{FF2B5EF4-FFF2-40B4-BE49-F238E27FC236}">
                <a16:creationId xmlns:a16="http://schemas.microsoft.com/office/drawing/2014/main" id="{33D9A70A-CAAC-1E48-AA40-00B8A234E43A}"/>
              </a:ext>
            </a:extLst>
          </p:cNvPr>
          <p:cNvSpPr/>
          <p:nvPr/>
        </p:nvSpPr>
        <p:spPr>
          <a:xfrm>
            <a:off x="8697002" y="1724415"/>
            <a:ext cx="2160000" cy="816509"/>
          </a:xfrm>
          <a:prstGeom prst="roundRect">
            <a:avLst>
              <a:gd name="adj" fmla="val 16667"/>
            </a:avLst>
          </a:prstGeom>
          <a:noFill/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0000" rIns="91425" bIns="90000" anchor="ctr" anchorCtr="0">
            <a:noAutofit/>
          </a:bodyPr>
          <a:lstStyle/>
          <a:p>
            <a:pPr algn="ctr">
              <a:buClr>
                <a:srgbClr val="000000"/>
              </a:buClr>
              <a:buSzPts val="1200"/>
            </a:pP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10000 training </a:t>
            </a:r>
            <a:r>
              <a:rPr lang="en-US" altLang="zh-TW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</a:t>
            </a:r>
            <a:r>
              <a:rPr 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with varying masses and distance 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988B140-3295-884D-A960-24BCDF592D25}"/>
              </a:ext>
            </a:extLst>
          </p:cNvPr>
          <p:cNvCxnSpPr>
            <a:cxnSpLocks/>
          </p:cNvCxnSpPr>
          <p:nvPr/>
        </p:nvCxnSpPr>
        <p:spPr>
          <a:xfrm>
            <a:off x="8199400" y="1260000"/>
            <a:ext cx="0" cy="5400000"/>
          </a:xfrm>
          <a:prstGeom prst="line">
            <a:avLst/>
          </a:prstGeom>
          <a:ln w="38100" cmpd="sng">
            <a:solidFill>
              <a:srgbClr val="C9DDE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ight Arrow 52">
            <a:extLst>
              <a:ext uri="{FF2B5EF4-FFF2-40B4-BE49-F238E27FC236}">
                <a16:creationId xmlns:a16="http://schemas.microsoft.com/office/drawing/2014/main" id="{FFC28554-FC33-BB44-9844-BD5F27ED5742}"/>
              </a:ext>
            </a:extLst>
          </p:cNvPr>
          <p:cNvSpPr/>
          <p:nvPr/>
        </p:nvSpPr>
        <p:spPr>
          <a:xfrm rot="5400000">
            <a:off x="907691" y="3170622"/>
            <a:ext cx="1483067" cy="411389"/>
          </a:xfrm>
          <a:prstGeom prst="rightArrow">
            <a:avLst/>
          </a:prstGeom>
          <a:solidFill>
            <a:srgbClr val="C9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1D0E535C-80A5-4149-8C97-8F92F28495BC}"/>
              </a:ext>
            </a:extLst>
          </p:cNvPr>
          <p:cNvSpPr/>
          <p:nvPr/>
        </p:nvSpPr>
        <p:spPr>
          <a:xfrm>
            <a:off x="3080118" y="4168649"/>
            <a:ext cx="1585578" cy="800318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93BE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Supervised learning over 30 epochs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7A03C40-1421-E444-91A0-5E970005917F}"/>
              </a:ext>
            </a:extLst>
          </p:cNvPr>
          <p:cNvCxnSpPr>
            <a:cxnSpLocks/>
          </p:cNvCxnSpPr>
          <p:nvPr/>
        </p:nvCxnSpPr>
        <p:spPr>
          <a:xfrm>
            <a:off x="2776512" y="4711919"/>
            <a:ext cx="303605" cy="0"/>
          </a:xfrm>
          <a:prstGeom prst="line">
            <a:avLst/>
          </a:prstGeom>
          <a:ln w="25400">
            <a:solidFill>
              <a:srgbClr val="93BE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4900137-79E8-364F-92C6-D2FB3C5ADAFF}"/>
              </a:ext>
            </a:extLst>
          </p:cNvPr>
          <p:cNvCxnSpPr>
            <a:cxnSpLocks/>
          </p:cNvCxnSpPr>
          <p:nvPr/>
        </p:nvCxnSpPr>
        <p:spPr>
          <a:xfrm flipH="1" flipV="1">
            <a:off x="576000" y="1626209"/>
            <a:ext cx="10800000" cy="0"/>
          </a:xfrm>
          <a:prstGeom prst="line">
            <a:avLst/>
          </a:prstGeom>
          <a:ln w="38100" cmpd="sng">
            <a:solidFill>
              <a:srgbClr val="C9DDE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46AC6788-4FB8-E247-A99B-131E08E32381}"/>
              </a:ext>
            </a:extLst>
          </p:cNvPr>
          <p:cNvCxnSpPr>
            <a:cxnSpLocks/>
          </p:cNvCxnSpPr>
          <p:nvPr/>
        </p:nvCxnSpPr>
        <p:spPr>
          <a:xfrm flipH="1">
            <a:off x="580737" y="3642209"/>
            <a:ext cx="4320000" cy="0"/>
          </a:xfrm>
          <a:prstGeom prst="line">
            <a:avLst/>
          </a:prstGeom>
          <a:ln w="38100" cmpd="sng">
            <a:solidFill>
              <a:srgbClr val="C9DDE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8817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6960</TotalTime>
  <Words>787</Words>
  <Application>Microsoft Macintosh PowerPoint</Application>
  <PresentationFormat>Widescreen</PresentationFormat>
  <Paragraphs>139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Office Theme</vt:lpstr>
      <vt:lpstr>Searching for Gravitational Waves  Using Convolutional Neural Network</vt:lpstr>
      <vt:lpstr>Overview</vt:lpstr>
      <vt:lpstr>Gravitational Waves (GWs)</vt:lpstr>
      <vt:lpstr>LIGO Detector and Searches</vt:lpstr>
      <vt:lpstr>Convolutional Neural Network</vt:lpstr>
      <vt:lpstr>Method Overview</vt:lpstr>
      <vt:lpstr>Noise Simulation</vt:lpstr>
      <vt:lpstr>PowerPoint Presentation</vt:lpstr>
      <vt:lpstr>PowerPoint Presentation</vt:lpstr>
      <vt:lpstr>PowerPoint Presentation</vt:lpstr>
      <vt:lpstr>PowerPoint Presentation</vt:lpstr>
      <vt:lpstr>Future Work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Searching for Gravitational Waves using Neural Network</dc:title>
  <dc:creator>Liao, Jo-Kuang</dc:creator>
  <cp:lastModifiedBy>Liao, Jo-Kuang</cp:lastModifiedBy>
  <cp:revision>93</cp:revision>
  <dcterms:created xsi:type="dcterms:W3CDTF">2020-03-11T15:16:37Z</dcterms:created>
  <dcterms:modified xsi:type="dcterms:W3CDTF">2020-03-16T21:18:12Z</dcterms:modified>
</cp:coreProperties>
</file>

<file path=docProps/thumbnail.jpeg>
</file>